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2" r:id="rId1"/>
    <p:sldMasterId id="2147484410" r:id="rId2"/>
    <p:sldMasterId id="2147484427" r:id="rId3"/>
    <p:sldMasterId id="2147484444" r:id="rId4"/>
    <p:sldMasterId id="2147484461" r:id="rId5"/>
    <p:sldMasterId id="2147484512" r:id="rId6"/>
  </p:sldMasterIdLst>
  <p:notesMasterIdLst>
    <p:notesMasterId r:id="rId20"/>
  </p:notesMasterIdLst>
  <p:handoutMasterIdLst>
    <p:handoutMasterId r:id="rId21"/>
  </p:handoutMasterIdLst>
  <p:sldIdLst>
    <p:sldId id="256" r:id="rId7"/>
    <p:sldId id="260" r:id="rId8"/>
    <p:sldId id="261" r:id="rId9"/>
    <p:sldId id="265" r:id="rId10"/>
    <p:sldId id="266" r:id="rId11"/>
    <p:sldId id="268" r:id="rId12"/>
    <p:sldId id="262" r:id="rId13"/>
    <p:sldId id="263" r:id="rId14"/>
    <p:sldId id="269" r:id="rId15"/>
    <p:sldId id="264" r:id="rId16"/>
    <p:sldId id="267" r:id="rId17"/>
    <p:sldId id="259" r:id="rId18"/>
    <p:sldId id="25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2B4"/>
    <a:srgbClr val="3F5564"/>
    <a:srgbClr val="0077BC"/>
    <a:srgbClr val="D53878"/>
    <a:srgbClr val="008391"/>
    <a:srgbClr val="F0CD50"/>
    <a:srgbClr val="4675B7"/>
    <a:srgbClr val="DBD1E6"/>
    <a:srgbClr val="D2D8DB"/>
    <a:srgbClr val="CBE2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BACD71-4142-404D-83F0-9206809D60A2}" v="42" dt="2023-03-17T17:02:40.1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6699" autoAdjust="0"/>
  </p:normalViewPr>
  <p:slideViewPr>
    <p:cSldViewPr snapToGrid="0">
      <p:cViewPr varScale="1">
        <p:scale>
          <a:sx n="80" d="100"/>
          <a:sy n="80" d="100"/>
        </p:scale>
        <p:origin x="82" y="2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573" y="4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28D75527-1052-40CF-90A7-805EC4F772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82182B2-420A-475A-83CF-72C9A1964B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CD297-3C44-4C32-A631-6B69F198FE10}" type="datetime1">
              <a:rPr lang="sv-SE" smtClean="0"/>
              <a:t>2023-03-17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CFEBD13-AD79-4726-9C7A-9E5C531A1A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00A28DF-4169-4B51-B8D3-AA9A5D6123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A0780-C7EB-45E8-96EB-66D0986C42C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033701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4E6BD-25D5-4388-A078-D3B5BE3855FE}" type="datetime1">
              <a:rPr lang="sv-SE" smtClean="0"/>
              <a:t>2023-03-17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086EF-3011-429C-976B-61D9CA3A2B5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958687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GRAPHIC_small7.jpg">
            <a:extLst>
              <a:ext uri="{FF2B5EF4-FFF2-40B4-BE49-F238E27FC236}">
                <a16:creationId xmlns:a16="http://schemas.microsoft.com/office/drawing/2014/main" id="{85EEA6A3-E155-4417-98C6-0593ECEDA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986" y="1144856"/>
            <a:ext cx="11366503" cy="5307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8728608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tx1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GB" noProof="0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 err="1"/>
              <a:t>Eventuell</a:t>
            </a:r>
            <a:r>
              <a:rPr lang="en-GB" noProof="0" dirty="0"/>
              <a:t> </a:t>
            </a:r>
            <a:r>
              <a:rPr lang="en-GB" noProof="0" dirty="0" err="1"/>
              <a:t>underrubrik</a:t>
            </a:r>
            <a:endParaRPr lang="en-GB" noProof="0" dirty="0"/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 dirty="0" err="1"/>
              <a:t>Eventuellt</a:t>
            </a:r>
            <a:r>
              <a:rPr lang="en-GB" noProof="0" dirty="0"/>
              <a:t> </a:t>
            </a:r>
            <a:r>
              <a:rPr lang="en-GB" noProof="0" dirty="0" err="1"/>
              <a:t>namn</a:t>
            </a:r>
            <a:r>
              <a:rPr lang="en-GB" noProof="0" dirty="0"/>
              <a:t> </a:t>
            </a:r>
            <a:r>
              <a:rPr lang="en-GB" noProof="0" dirty="0" err="1"/>
              <a:t>på</a:t>
            </a:r>
            <a:r>
              <a:rPr lang="en-GB" noProof="0" dirty="0"/>
              <a:t> </a:t>
            </a:r>
            <a:r>
              <a:rPr lang="en-GB" noProof="0" dirty="0" err="1"/>
              <a:t>föredragshållare</a:t>
            </a:r>
            <a:endParaRPr lang="en-GB" noProof="0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100" noProof="0" dirty="0">
                <a:latin typeface="+mn-lt"/>
              </a:rPr>
              <a:t>Sustainable</a:t>
            </a:r>
            <a:r>
              <a:rPr lang="sv-SE" sz="1100" dirty="0">
                <a:latin typeface="+mn-lt"/>
              </a:rPr>
              <a:t> city – </a:t>
            </a:r>
            <a:r>
              <a:rPr lang="en-GB" sz="1100" noProof="0" dirty="0">
                <a:latin typeface="+mn-lt"/>
              </a:rPr>
              <a:t>open</a:t>
            </a:r>
            <a:r>
              <a:rPr lang="sv-SE" sz="1100" dirty="0">
                <a:latin typeface="+mn-lt"/>
              </a:rPr>
              <a:t> to </a:t>
            </a:r>
            <a:r>
              <a:rPr lang="en-GB" sz="1100" noProof="0" dirty="0">
                <a:latin typeface="+mn-lt"/>
              </a:rPr>
              <a:t>the</a:t>
            </a:r>
            <a:r>
              <a:rPr lang="sv-SE" sz="1100" dirty="0">
                <a:latin typeface="+mn-lt"/>
              </a:rPr>
              <a:t> </a:t>
            </a:r>
            <a:r>
              <a:rPr lang="en-GB" sz="1100" noProof="0" dirty="0">
                <a:latin typeface="+mn-lt"/>
              </a:rPr>
              <a:t>world</a:t>
            </a:r>
          </a:p>
        </p:txBody>
      </p:sp>
      <p:pic>
        <p:nvPicPr>
          <p:cNvPr id="10" name="Bildobjekt 9" descr="Logo" title="Logo">
            <a:extLst>
              <a:ext uri="{FF2B5EF4-FFF2-40B4-BE49-F238E27FC236}">
                <a16:creationId xmlns:a16="http://schemas.microsoft.com/office/drawing/2014/main" id="{5F20B22B-C395-4784-A080-34AD77549E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6478" y="399624"/>
            <a:ext cx="1694835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97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C2CB002-9FCD-48CA-BEF4-9C216A36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999" y="6376989"/>
            <a:ext cx="5616000" cy="147636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1566CF40-59BE-4449-B880-5CCAFCC9D9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07237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65F23619-0133-464C-992F-C901A89E2C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14864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952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>
            <a:extLst>
              <a:ext uri="{FF2B5EF4-FFF2-40B4-BE49-F238E27FC236}">
                <a16:creationId xmlns:a16="http://schemas.microsoft.com/office/drawing/2014/main" id="{E89F1A3B-CD83-40C2-B654-7491BD29F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989" y="404812"/>
            <a:ext cx="11376024" cy="550862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B74EFB-B5F9-4503-84BF-A1C8C3809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600" y="1973603"/>
            <a:ext cx="8483640" cy="88511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GB" noProof="0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E03C4AA-7F69-47DB-B0C7-C398C29343E8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050" noProof="0" dirty="0"/>
              <a:t>Sustainable city – open to the world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2A0F1966-DE5F-49D6-A045-4194F8031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3239" y="6192592"/>
            <a:ext cx="1408074" cy="43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4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GRAPHIC_small7.jpg">
            <a:extLst>
              <a:ext uri="{FF2B5EF4-FFF2-40B4-BE49-F238E27FC236}">
                <a16:creationId xmlns:a16="http://schemas.microsoft.com/office/drawing/2014/main" id="{6C1E2F0F-AB19-402B-BEF5-BE3746A8C2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986" y="404814"/>
            <a:ext cx="11366503" cy="550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GB" noProof="0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342DF79A-2F90-4571-9186-463C098CD593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050" noProof="0" dirty="0"/>
              <a:t>Sustainable city – open to the world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C7F0BBD0-7E62-4E94-AABC-55158E2715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39" y="6192592"/>
            <a:ext cx="1408074" cy="43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24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GRAPHIC_small7.jpg">
            <a:extLst>
              <a:ext uri="{FF2B5EF4-FFF2-40B4-BE49-F238E27FC236}">
                <a16:creationId xmlns:a16="http://schemas.microsoft.com/office/drawing/2014/main" id="{5DEB5BCA-36A7-4044-BE11-BD3985A8C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986" y="1144856"/>
            <a:ext cx="11366503" cy="5307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791AD600-C07A-4C4F-816C-2BE89532B957}"/>
              </a:ext>
            </a:extLst>
          </p:cNvPr>
          <p:cNvSpPr txBox="1"/>
          <p:nvPr userDrawn="1"/>
        </p:nvSpPr>
        <p:spPr>
          <a:xfrm>
            <a:off x="1420650" y="2405064"/>
            <a:ext cx="3026004" cy="30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 defTabSz="91433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700" kern="0" baseline="0">
                <a:solidFill>
                  <a:schemeClr val="bg1"/>
                </a:solidFill>
                <a:latin typeface="+mj-lt"/>
              </a:defRPr>
            </a:lvl1pPr>
            <a:lvl2pPr marL="457167" indent="-230384" defTabSz="91433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700"/>
            </a:lvl2pPr>
            <a:lvl3pPr marL="687548" indent="-230384" defTabSz="91433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700"/>
            </a:lvl3pPr>
            <a:lvl4pPr marL="914332" indent="-228584" defTabSz="91433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700"/>
            </a:lvl4pPr>
            <a:lvl5pPr marL="1144714" indent="-228584" defTabSz="91433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700"/>
            </a:lvl5pPr>
            <a:lvl6pPr marL="2514412" indent="-228584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578" indent="-228584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744" indent="-228584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5910" indent="-228584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GB" noProof="0" dirty="0">
                <a:solidFill>
                  <a:schemeClr val="tx1"/>
                </a:solidFill>
              </a:rPr>
              <a:t>Contact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59EA681C-7F63-4E68-BF20-7FBD2EA347FE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100" noProof="0" dirty="0">
                <a:latin typeface="+mn-lt"/>
              </a:rPr>
              <a:t>Sustainable</a:t>
            </a:r>
            <a:r>
              <a:rPr lang="sv-SE" sz="1100" dirty="0">
                <a:latin typeface="+mn-lt"/>
              </a:rPr>
              <a:t> city – </a:t>
            </a:r>
            <a:r>
              <a:rPr lang="en-GB" sz="1100" noProof="0" dirty="0">
                <a:latin typeface="+mn-lt"/>
              </a:rPr>
              <a:t>open</a:t>
            </a:r>
            <a:r>
              <a:rPr lang="sv-SE" sz="1100" dirty="0">
                <a:latin typeface="+mn-lt"/>
              </a:rPr>
              <a:t> to </a:t>
            </a:r>
            <a:r>
              <a:rPr lang="en-GB" sz="1100" noProof="0" dirty="0">
                <a:latin typeface="+mn-lt"/>
              </a:rPr>
              <a:t>the</a:t>
            </a:r>
            <a:r>
              <a:rPr lang="sv-SE" sz="1100" dirty="0">
                <a:latin typeface="+mn-lt"/>
              </a:rPr>
              <a:t> </a:t>
            </a:r>
            <a:r>
              <a:rPr lang="en-GB" sz="1100" noProof="0" dirty="0">
                <a:latin typeface="+mn-lt"/>
              </a:rPr>
              <a:t>world</a:t>
            </a:r>
          </a:p>
        </p:txBody>
      </p:sp>
      <p:pic>
        <p:nvPicPr>
          <p:cNvPr id="15" name="Bildobjekt 14" descr="Logo" title="Logo">
            <a:extLst>
              <a:ext uri="{FF2B5EF4-FFF2-40B4-BE49-F238E27FC236}">
                <a16:creationId xmlns:a16="http://schemas.microsoft.com/office/drawing/2014/main" id="{59874F27-8467-4F83-8F78-E5F426D4D7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6478" y="399624"/>
            <a:ext cx="1694835" cy="524301"/>
          </a:xfrm>
          <a:prstGeom prst="rect">
            <a:avLst/>
          </a:prstGeom>
        </p:spPr>
      </p:pic>
      <p:sp>
        <p:nvSpPr>
          <p:cNvPr id="14" name="Platshållare för text 4">
            <a:extLst>
              <a:ext uri="{FF2B5EF4-FFF2-40B4-BE49-F238E27FC236}">
                <a16:creationId xmlns:a16="http://schemas.microsoft.com/office/drawing/2014/main" id="{91F097EC-0FD5-416F-8E02-303A331B71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2830624"/>
            <a:ext cx="6148878" cy="2971086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Department</a:t>
            </a:r>
            <a:br>
              <a:rPr lang="en-GB" noProof="0" dirty="0"/>
            </a:br>
            <a:r>
              <a:rPr lang="en-GB" noProof="0" dirty="0"/>
              <a:t>Section, City of Gothenburg</a:t>
            </a:r>
            <a:br>
              <a:rPr lang="en-GB" noProof="0" dirty="0"/>
            </a:br>
            <a:r>
              <a:rPr lang="en-GB" noProof="0" dirty="0"/>
              <a:t>Name</a:t>
            </a:r>
            <a:br>
              <a:rPr lang="en-GB" noProof="0" dirty="0"/>
            </a:br>
            <a:r>
              <a:rPr lang="en-GB" noProof="0" dirty="0"/>
              <a:t>name@name.se</a:t>
            </a:r>
          </a:p>
        </p:txBody>
      </p:sp>
    </p:spTree>
    <p:extLst>
      <p:ext uri="{BB962C8B-B14F-4D97-AF65-F5344CB8AC3E}">
        <p14:creationId xmlns:p14="http://schemas.microsoft.com/office/powerpoint/2010/main" val="1110495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85E7B67D-D2D5-4700-9BBD-6C5CEE695B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295525"/>
            <a:ext cx="142658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7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GRAPHIC_small4.jpg">
            <a:extLst>
              <a:ext uri="{FF2B5EF4-FFF2-40B4-BE49-F238E27FC236}">
                <a16:creationId xmlns:a16="http://schemas.microsoft.com/office/drawing/2014/main" id="{B199B9F2-9D04-4CC7-BB5A-0E2819A24A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987" y="1144857"/>
            <a:ext cx="11374810" cy="530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8728608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 err="1"/>
              <a:t>Eventuell</a:t>
            </a:r>
            <a:r>
              <a:rPr lang="en-GB" noProof="0" dirty="0"/>
              <a:t> </a:t>
            </a:r>
            <a:r>
              <a:rPr lang="en-GB" noProof="0" dirty="0" err="1"/>
              <a:t>underrubrik</a:t>
            </a:r>
            <a:endParaRPr lang="en-GB" noProof="0" dirty="0"/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 err="1"/>
              <a:t>Eventuellt</a:t>
            </a:r>
            <a:r>
              <a:rPr lang="en-GB" noProof="0" dirty="0"/>
              <a:t> </a:t>
            </a:r>
            <a:r>
              <a:rPr lang="en-GB" noProof="0" dirty="0" err="1"/>
              <a:t>namn</a:t>
            </a:r>
            <a:r>
              <a:rPr lang="en-GB" noProof="0" dirty="0"/>
              <a:t> </a:t>
            </a:r>
            <a:r>
              <a:rPr lang="en-GB" noProof="0" dirty="0" err="1"/>
              <a:t>på</a:t>
            </a:r>
            <a:r>
              <a:rPr lang="en-GB" noProof="0" dirty="0"/>
              <a:t> </a:t>
            </a:r>
            <a:r>
              <a:rPr lang="en-GB" noProof="0" dirty="0" err="1"/>
              <a:t>föredragshållare</a:t>
            </a:r>
            <a:endParaRPr lang="en-GB" noProof="0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100" noProof="0" dirty="0">
                <a:latin typeface="+mn-lt"/>
              </a:rPr>
              <a:t>Sustainable</a:t>
            </a:r>
            <a:r>
              <a:rPr lang="sv-SE" sz="1100" dirty="0">
                <a:latin typeface="+mn-lt"/>
              </a:rPr>
              <a:t> city – </a:t>
            </a:r>
            <a:r>
              <a:rPr lang="en-GB" sz="1100" noProof="0" dirty="0">
                <a:latin typeface="+mn-lt"/>
              </a:rPr>
              <a:t>open</a:t>
            </a:r>
            <a:r>
              <a:rPr lang="sv-SE" sz="1100" dirty="0">
                <a:latin typeface="+mn-lt"/>
              </a:rPr>
              <a:t> to </a:t>
            </a:r>
            <a:r>
              <a:rPr lang="en-GB" sz="1100" noProof="0" dirty="0">
                <a:latin typeface="+mn-lt"/>
              </a:rPr>
              <a:t>the</a:t>
            </a:r>
            <a:r>
              <a:rPr lang="sv-SE" sz="1100" dirty="0">
                <a:latin typeface="+mn-lt"/>
              </a:rPr>
              <a:t> </a:t>
            </a:r>
            <a:r>
              <a:rPr lang="en-GB" sz="1100" noProof="0" dirty="0">
                <a:latin typeface="+mn-lt"/>
              </a:rPr>
              <a:t>world</a:t>
            </a:r>
          </a:p>
        </p:txBody>
      </p:sp>
      <p:pic>
        <p:nvPicPr>
          <p:cNvPr id="10" name="Bildobjekt 9" descr="Logo" title="Logo">
            <a:extLst>
              <a:ext uri="{FF2B5EF4-FFF2-40B4-BE49-F238E27FC236}">
                <a16:creationId xmlns:a16="http://schemas.microsoft.com/office/drawing/2014/main" id="{C7860708-3204-42F0-A886-2C9834FB3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6478" y="399624"/>
            <a:ext cx="1694835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09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6725"/>
            <a:ext cx="10069200" cy="4032000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4" name="Platshållare för bildnummer 1">
            <a:extLst>
              <a:ext uri="{FF2B5EF4-FFF2-40B4-BE49-F238E27FC236}">
                <a16:creationId xmlns:a16="http://schemas.microsoft.com/office/drawing/2014/main" id="{4E204F7B-F18D-4A96-A8B2-A8525CB36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76617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24537-5ECE-4D36-9AE9-88D8AFB5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00" y="1736728"/>
            <a:ext cx="5278080" cy="4194629"/>
          </a:xfrm>
        </p:spPr>
        <p:txBody>
          <a:bodyPr/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313" y="1736728"/>
            <a:ext cx="5277697" cy="4194629"/>
          </a:xfrm>
        </p:spPr>
        <p:txBody>
          <a:bodyPr/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5" name="Platshållare för bildnummer 1">
            <a:extLst>
              <a:ext uri="{FF2B5EF4-FFF2-40B4-BE49-F238E27FC236}">
                <a16:creationId xmlns:a16="http://schemas.microsoft.com/office/drawing/2014/main" id="{86A151DC-53D4-4464-BE0E-774FF4AFC4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08293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Klicka här för att ändra mall för rubrikformat</a:t>
            </a:r>
            <a:endParaRPr lang="en-GB" noProof="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6725"/>
            <a:ext cx="10069200" cy="4032000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 dirty="0"/>
          </a:p>
        </p:txBody>
      </p:sp>
      <p:sp>
        <p:nvSpPr>
          <p:cNvPr id="4" name="Platshållare för bildnummer 1">
            <a:extLst>
              <a:ext uri="{FF2B5EF4-FFF2-40B4-BE49-F238E27FC236}">
                <a16:creationId xmlns:a16="http://schemas.microsoft.com/office/drawing/2014/main" id="{A9AE8404-007D-48CA-8C80-C5CB0F095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40651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CE7E41F-F5AB-42BF-88B5-ED5B44A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1" y="1588563"/>
            <a:ext cx="527808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1" y="2281031"/>
            <a:ext cx="5278080" cy="3524684"/>
          </a:xfrm>
        </p:spPr>
        <p:txBody>
          <a:bodyPr/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2000" y="1591385"/>
            <a:ext cx="528000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2000" y="2281035"/>
            <a:ext cx="5280000" cy="3524685"/>
          </a:xfrm>
        </p:spPr>
        <p:txBody>
          <a:bodyPr/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8" name="Platshållare för bildnummer 1">
            <a:extLst>
              <a:ext uri="{FF2B5EF4-FFF2-40B4-BE49-F238E27FC236}">
                <a16:creationId xmlns:a16="http://schemas.microsoft.com/office/drawing/2014/main" id="{76188EE7-8EE1-4889-B0D2-1307877ABC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95164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3" name="Platshållare för bildnummer 1">
            <a:extLst>
              <a:ext uri="{FF2B5EF4-FFF2-40B4-BE49-F238E27FC236}">
                <a16:creationId xmlns:a16="http://schemas.microsoft.com/office/drawing/2014/main" id="{3339933A-4D57-4C9F-88E6-C56250CD7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41741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80000" y="1736728"/>
            <a:ext cx="5734800" cy="4194629"/>
          </a:xfrm>
        </p:spPr>
        <p:txBody>
          <a:bodyPr/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960000" y="1736728"/>
            <a:ext cx="4752000" cy="4194629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GB" noProof="0"/>
              <a:t>Klicka på ikonen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för att lägga till en bild</a:t>
            </a:r>
          </a:p>
        </p:txBody>
      </p:sp>
      <p:sp>
        <p:nvSpPr>
          <p:cNvPr id="5" name="Platshållare för bildnummer 1">
            <a:extLst>
              <a:ext uri="{FF2B5EF4-FFF2-40B4-BE49-F238E27FC236}">
                <a16:creationId xmlns:a16="http://schemas.microsoft.com/office/drawing/2014/main" id="{F25A254C-8864-4A7A-849B-652A8AC2B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29260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986800" y="1736728"/>
            <a:ext cx="5734800" cy="4194629"/>
          </a:xfrm>
        </p:spPr>
        <p:txBody>
          <a:bodyPr/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0000" y="1736731"/>
            <a:ext cx="4752000" cy="4197497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GB" noProof="0"/>
              <a:t>Klicka på ikonen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för att lägga till en bild</a:t>
            </a:r>
          </a:p>
        </p:txBody>
      </p:sp>
      <p:sp>
        <p:nvSpPr>
          <p:cNvPr id="6" name="Platshållare för bildnummer 1">
            <a:extLst>
              <a:ext uri="{FF2B5EF4-FFF2-40B4-BE49-F238E27FC236}">
                <a16:creationId xmlns:a16="http://schemas.microsoft.com/office/drawing/2014/main" id="{10CA75B9-90D3-48A5-8D43-BD54DDDFD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88116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00227-24F3-424A-950F-9031EC77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0000" y="1736725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GB" noProof="0"/>
              <a:t>Klicka på ikonen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för att lägga till en bild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5549755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GB" noProof="0"/>
              <a:t>Redigera format för bakgrundstext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F04B5A-F0FB-4FC9-9F5F-CDA6CEE251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96000" y="1736725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GB" noProof="0"/>
              <a:t>Klicka på ikonen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för att lägga till en bild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F93C07-C166-474C-8E0B-4E9C3BBCB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96000" y="5549755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GB" noProof="0"/>
              <a:t>Redigera format för bakgrundstext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F97845-F21E-448F-BCE4-594A545AB8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112000" y="1736725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GB" noProof="0"/>
              <a:t>Klicka på ikonen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för att lägga till en bild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230963-9997-4CAE-9B9D-4F53D8044D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12000" y="5549755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GB" noProof="0"/>
              <a:t>Redigera format för bakgrundstext</a:t>
            </a:r>
          </a:p>
        </p:txBody>
      </p:sp>
      <p:sp>
        <p:nvSpPr>
          <p:cNvPr id="9" name="Platshållare för bildnummer 1">
            <a:extLst>
              <a:ext uri="{FF2B5EF4-FFF2-40B4-BE49-F238E27FC236}">
                <a16:creationId xmlns:a16="http://schemas.microsoft.com/office/drawing/2014/main" id="{0AE9A038-7EEA-4BF1-8DD9-EDACEBBDA1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79855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4277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C2CB002-9FCD-48CA-BEF4-9C216A36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999" y="6376989"/>
            <a:ext cx="5616000" cy="147636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1566CF40-59BE-4449-B880-5CCAFCC9D9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7248508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427569E5-8973-4E54-9E01-E5D3468A1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7269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45905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>
            <a:extLst>
              <a:ext uri="{FF2B5EF4-FFF2-40B4-BE49-F238E27FC236}">
                <a16:creationId xmlns:a16="http://schemas.microsoft.com/office/drawing/2014/main" id="{E89F1A3B-CD83-40C2-B654-7491BD29F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989" y="404812"/>
            <a:ext cx="11376024" cy="550862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B74EFB-B5F9-4503-84BF-A1C8C3809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600" y="1973603"/>
            <a:ext cx="8483640" cy="88511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E03C4AA-7F69-47DB-B0C7-C398C29343E8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050" noProof="0" dirty="0"/>
              <a:t>Sustainable city – open to the world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8D831704-8FCE-4EBC-AFC9-B682CC9723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3239" y="6192592"/>
            <a:ext cx="1408074" cy="43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58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24537-5ECE-4D36-9AE9-88D8AFB5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Klicka här för att ändra mall för rubrikformat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00" y="1736728"/>
            <a:ext cx="5278080" cy="4194629"/>
          </a:xfrm>
        </p:spPr>
        <p:txBody>
          <a:bodyPr/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313" y="1736728"/>
            <a:ext cx="5277697" cy="4194629"/>
          </a:xfrm>
        </p:spPr>
        <p:txBody>
          <a:bodyPr/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 dirty="0"/>
          </a:p>
        </p:txBody>
      </p:sp>
      <p:sp>
        <p:nvSpPr>
          <p:cNvPr id="5" name="Platshållare för bildnummer 1">
            <a:extLst>
              <a:ext uri="{FF2B5EF4-FFF2-40B4-BE49-F238E27FC236}">
                <a16:creationId xmlns:a16="http://schemas.microsoft.com/office/drawing/2014/main" id="{2CA950B7-15EE-4E71-9171-6CA679AEB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147408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GRAPHIC_small4.jpg">
            <a:extLst>
              <a:ext uri="{FF2B5EF4-FFF2-40B4-BE49-F238E27FC236}">
                <a16:creationId xmlns:a16="http://schemas.microsoft.com/office/drawing/2014/main" id="{7AEF2061-C09E-4A2E-80C0-238DC725F0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987" y="404813"/>
            <a:ext cx="11374810" cy="5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342DF79A-2F90-4571-9186-463C098CD593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050" noProof="0" dirty="0"/>
              <a:t>Sustainable city – open to the world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FA1E36F2-2272-4382-A95B-AFB90D3C7B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39" y="6192592"/>
            <a:ext cx="1408074" cy="43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674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GRAPHIC_small4.jpg">
            <a:extLst>
              <a:ext uri="{FF2B5EF4-FFF2-40B4-BE49-F238E27FC236}">
                <a16:creationId xmlns:a16="http://schemas.microsoft.com/office/drawing/2014/main" id="{D54DAA64-B50B-4C18-9188-59B48EE8D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987" y="1144857"/>
            <a:ext cx="11374810" cy="530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59EA681C-7F63-4E68-BF20-7FBD2EA347FE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100" noProof="0" dirty="0">
                <a:latin typeface="+mn-lt"/>
              </a:rPr>
              <a:t>Sustainable</a:t>
            </a:r>
            <a:r>
              <a:rPr lang="sv-SE" sz="1100" dirty="0">
                <a:latin typeface="+mn-lt"/>
              </a:rPr>
              <a:t> city – </a:t>
            </a:r>
            <a:r>
              <a:rPr lang="en-GB" sz="1100" noProof="0" dirty="0">
                <a:latin typeface="+mn-lt"/>
              </a:rPr>
              <a:t>open</a:t>
            </a:r>
            <a:r>
              <a:rPr lang="sv-SE" sz="1100" dirty="0">
                <a:latin typeface="+mn-lt"/>
              </a:rPr>
              <a:t> to </a:t>
            </a:r>
            <a:r>
              <a:rPr lang="en-GB" sz="1100" noProof="0" dirty="0">
                <a:latin typeface="+mn-lt"/>
              </a:rPr>
              <a:t>the</a:t>
            </a:r>
            <a:r>
              <a:rPr lang="sv-SE" sz="1100" dirty="0">
                <a:latin typeface="+mn-lt"/>
              </a:rPr>
              <a:t> </a:t>
            </a:r>
            <a:r>
              <a:rPr lang="en-GB" sz="1100" noProof="0" dirty="0">
                <a:latin typeface="+mn-lt"/>
              </a:rPr>
              <a:t>world</a:t>
            </a:r>
          </a:p>
        </p:txBody>
      </p:sp>
      <p:pic>
        <p:nvPicPr>
          <p:cNvPr id="11" name="Bildobjekt 10" descr="Logo" title="Logo">
            <a:extLst>
              <a:ext uri="{FF2B5EF4-FFF2-40B4-BE49-F238E27FC236}">
                <a16:creationId xmlns:a16="http://schemas.microsoft.com/office/drawing/2014/main" id="{C9CB7ACD-D063-4331-AED2-CC749CE743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6478" y="399624"/>
            <a:ext cx="1694835" cy="524301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62DAE87C-F0A7-4601-916F-F169B3E95DC7}"/>
              </a:ext>
            </a:extLst>
          </p:cNvPr>
          <p:cNvSpPr txBox="1"/>
          <p:nvPr userDrawn="1"/>
        </p:nvSpPr>
        <p:spPr>
          <a:xfrm>
            <a:off x="1420650" y="2405064"/>
            <a:ext cx="3026004" cy="30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 defTabSz="91433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700" kern="0" baseline="0">
                <a:solidFill>
                  <a:schemeClr val="bg1"/>
                </a:solidFill>
                <a:latin typeface="+mj-lt"/>
              </a:defRPr>
            </a:lvl1pPr>
            <a:lvl2pPr marL="457167" indent="-230384" defTabSz="91433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700"/>
            </a:lvl2pPr>
            <a:lvl3pPr marL="687548" indent="-230384" defTabSz="91433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700"/>
            </a:lvl3pPr>
            <a:lvl4pPr marL="914332" indent="-228584" defTabSz="91433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700"/>
            </a:lvl4pPr>
            <a:lvl5pPr marL="1144714" indent="-228584" defTabSz="91433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700"/>
            </a:lvl5pPr>
            <a:lvl6pPr marL="2514412" indent="-228584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578" indent="-228584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744" indent="-228584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5910" indent="-228584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GB" noProof="0" dirty="0">
                <a:solidFill>
                  <a:schemeClr val="bg1"/>
                </a:solidFill>
              </a:rPr>
              <a:t>Contact</a:t>
            </a:r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0D5F6346-09BA-4C3D-A0A6-15E2801902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2830624"/>
            <a:ext cx="6148878" cy="2971086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Department</a:t>
            </a:r>
            <a:br>
              <a:rPr lang="en-GB" noProof="0" dirty="0"/>
            </a:br>
            <a:r>
              <a:rPr lang="en-GB" noProof="0" dirty="0"/>
              <a:t>Section, City of Gothenburg</a:t>
            </a:r>
            <a:br>
              <a:rPr lang="en-GB" noProof="0" dirty="0"/>
            </a:br>
            <a:r>
              <a:rPr lang="en-GB" noProof="0" dirty="0"/>
              <a:t>Name</a:t>
            </a:r>
            <a:br>
              <a:rPr lang="en-GB" noProof="0" dirty="0"/>
            </a:br>
            <a:r>
              <a:rPr lang="en-GB" noProof="0" dirty="0"/>
              <a:t>name@name.se</a:t>
            </a:r>
          </a:p>
        </p:txBody>
      </p:sp>
    </p:spTree>
    <p:extLst>
      <p:ext uri="{BB962C8B-B14F-4D97-AF65-F5344CB8AC3E}">
        <p14:creationId xmlns:p14="http://schemas.microsoft.com/office/powerpoint/2010/main" val="32474345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167E100E-B168-47DC-BA8B-A3EAC6E1FF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295525"/>
            <a:ext cx="142658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808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GRAPHIC_small10.jpg">
            <a:extLst>
              <a:ext uri="{FF2B5EF4-FFF2-40B4-BE49-F238E27FC236}">
                <a16:creationId xmlns:a16="http://schemas.microsoft.com/office/drawing/2014/main" id="{95E6D4C3-D36D-40F3-9862-C8B2A9FE32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986" y="1144856"/>
            <a:ext cx="11366503" cy="5307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982203"/>
            <a:ext cx="8728608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521651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 err="1"/>
              <a:t>Eventuell</a:t>
            </a:r>
            <a:r>
              <a:rPr lang="en-GB" noProof="0" dirty="0"/>
              <a:t> </a:t>
            </a:r>
            <a:r>
              <a:rPr lang="en-GB" noProof="0" dirty="0" err="1"/>
              <a:t>underrubrik</a:t>
            </a:r>
            <a:endParaRPr lang="en-GB" noProof="0" dirty="0"/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962687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 err="1"/>
              <a:t>Eventuellt</a:t>
            </a:r>
            <a:r>
              <a:rPr lang="en-GB" noProof="0" dirty="0"/>
              <a:t> </a:t>
            </a:r>
            <a:r>
              <a:rPr lang="en-GB" noProof="0" dirty="0" err="1"/>
              <a:t>namn</a:t>
            </a:r>
            <a:r>
              <a:rPr lang="en-GB" noProof="0" dirty="0"/>
              <a:t> </a:t>
            </a:r>
            <a:r>
              <a:rPr lang="en-GB" noProof="0" dirty="0" err="1"/>
              <a:t>på</a:t>
            </a:r>
            <a:r>
              <a:rPr lang="en-GB" noProof="0" dirty="0"/>
              <a:t> </a:t>
            </a:r>
            <a:r>
              <a:rPr lang="en-GB" noProof="0" dirty="0" err="1"/>
              <a:t>föredragshållare</a:t>
            </a:r>
            <a:endParaRPr lang="en-GB" noProof="0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100" noProof="0" dirty="0">
                <a:latin typeface="+mn-lt"/>
              </a:rPr>
              <a:t>Sustainable</a:t>
            </a:r>
            <a:r>
              <a:rPr lang="sv-SE" sz="1100" dirty="0">
                <a:latin typeface="+mn-lt"/>
              </a:rPr>
              <a:t> city – </a:t>
            </a:r>
            <a:r>
              <a:rPr lang="en-GB" sz="1100" noProof="0" dirty="0">
                <a:latin typeface="+mn-lt"/>
              </a:rPr>
              <a:t>open</a:t>
            </a:r>
            <a:r>
              <a:rPr lang="sv-SE" sz="1100" dirty="0">
                <a:latin typeface="+mn-lt"/>
              </a:rPr>
              <a:t> to </a:t>
            </a:r>
            <a:r>
              <a:rPr lang="en-GB" sz="1100" noProof="0" dirty="0">
                <a:latin typeface="+mn-lt"/>
              </a:rPr>
              <a:t>the</a:t>
            </a:r>
            <a:r>
              <a:rPr lang="sv-SE" sz="1100" dirty="0">
                <a:latin typeface="+mn-lt"/>
              </a:rPr>
              <a:t> </a:t>
            </a:r>
            <a:r>
              <a:rPr lang="en-GB" sz="1100" noProof="0" dirty="0">
                <a:latin typeface="+mn-lt"/>
              </a:rPr>
              <a:t>world</a:t>
            </a:r>
          </a:p>
        </p:txBody>
      </p:sp>
      <p:pic>
        <p:nvPicPr>
          <p:cNvPr id="10" name="Bildobjekt 9" descr="Logo" title="Logo">
            <a:extLst>
              <a:ext uri="{FF2B5EF4-FFF2-40B4-BE49-F238E27FC236}">
                <a16:creationId xmlns:a16="http://schemas.microsoft.com/office/drawing/2014/main" id="{6CF95A56-AB31-445D-90CB-45851D7A6E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6478" y="399624"/>
            <a:ext cx="1694835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770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6725"/>
            <a:ext cx="10069200" cy="4032000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4" name="Platshållare för bildnummer 1">
            <a:extLst>
              <a:ext uri="{FF2B5EF4-FFF2-40B4-BE49-F238E27FC236}">
                <a16:creationId xmlns:a16="http://schemas.microsoft.com/office/drawing/2014/main" id="{04CC4076-DB4E-49BC-ACB2-9A22FF8476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179399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24537-5ECE-4D36-9AE9-88D8AFB5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00" y="1736728"/>
            <a:ext cx="5278080" cy="4194629"/>
          </a:xfrm>
        </p:spPr>
        <p:txBody>
          <a:bodyPr/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313" y="1736728"/>
            <a:ext cx="5277697" cy="4194629"/>
          </a:xfrm>
        </p:spPr>
        <p:txBody>
          <a:bodyPr/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5" name="Platshållare för bildnummer 1">
            <a:extLst>
              <a:ext uri="{FF2B5EF4-FFF2-40B4-BE49-F238E27FC236}">
                <a16:creationId xmlns:a16="http://schemas.microsoft.com/office/drawing/2014/main" id="{3A90D3DD-B604-4953-BD1A-35C4961CF8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42284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CE7E41F-F5AB-42BF-88B5-ED5B44A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1" y="1588563"/>
            <a:ext cx="527808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1" y="2281031"/>
            <a:ext cx="5278080" cy="3524684"/>
          </a:xfrm>
        </p:spPr>
        <p:txBody>
          <a:bodyPr/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2000" y="1591385"/>
            <a:ext cx="528000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2000" y="2281035"/>
            <a:ext cx="5280000" cy="3524685"/>
          </a:xfrm>
        </p:spPr>
        <p:txBody>
          <a:bodyPr/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8" name="Platshållare för bildnummer 1">
            <a:extLst>
              <a:ext uri="{FF2B5EF4-FFF2-40B4-BE49-F238E27FC236}">
                <a16:creationId xmlns:a16="http://schemas.microsoft.com/office/drawing/2014/main" id="{DEAFB6B4-A584-4354-91E2-E21095AB8B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00326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3" name="Platshållare för bildnummer 1">
            <a:extLst>
              <a:ext uri="{FF2B5EF4-FFF2-40B4-BE49-F238E27FC236}">
                <a16:creationId xmlns:a16="http://schemas.microsoft.com/office/drawing/2014/main" id="{D86C94F0-3797-47E1-865E-D696F2A02E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535971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80000" y="1736728"/>
            <a:ext cx="5734800" cy="4194629"/>
          </a:xfrm>
        </p:spPr>
        <p:txBody>
          <a:bodyPr/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960000" y="1736728"/>
            <a:ext cx="4752000" cy="4194629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GB" noProof="0"/>
              <a:t>Klicka på ikonen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för att lägga till en bild</a:t>
            </a:r>
          </a:p>
        </p:txBody>
      </p:sp>
      <p:sp>
        <p:nvSpPr>
          <p:cNvPr id="5" name="Platshållare för bildnummer 1">
            <a:extLst>
              <a:ext uri="{FF2B5EF4-FFF2-40B4-BE49-F238E27FC236}">
                <a16:creationId xmlns:a16="http://schemas.microsoft.com/office/drawing/2014/main" id="{C9FD9410-A335-4F40-8A5C-761B08706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514735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986800" y="1736728"/>
            <a:ext cx="5734800" cy="4194629"/>
          </a:xfrm>
        </p:spPr>
        <p:txBody>
          <a:bodyPr/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0000" y="1736731"/>
            <a:ext cx="4752000" cy="4197497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GB" noProof="0"/>
              <a:t>Klicka på ikonen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för att lägga till en bild</a:t>
            </a:r>
          </a:p>
        </p:txBody>
      </p:sp>
      <p:sp>
        <p:nvSpPr>
          <p:cNvPr id="6" name="Platshållare för bildnummer 1">
            <a:extLst>
              <a:ext uri="{FF2B5EF4-FFF2-40B4-BE49-F238E27FC236}">
                <a16:creationId xmlns:a16="http://schemas.microsoft.com/office/drawing/2014/main" id="{3BE6B5EE-BE6C-4294-95CF-86E260ADE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8871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CE7E41F-F5AB-42BF-88B5-ED5B44A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Klicka här för att ändra mall för rubrikformat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1" y="1588563"/>
            <a:ext cx="527808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1" y="2281031"/>
            <a:ext cx="5278080" cy="3524684"/>
          </a:xfrm>
        </p:spPr>
        <p:txBody>
          <a:bodyPr/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2000" y="1591385"/>
            <a:ext cx="528000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2000" y="2281035"/>
            <a:ext cx="5280000" cy="3524685"/>
          </a:xfrm>
        </p:spPr>
        <p:txBody>
          <a:bodyPr/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 dirty="0"/>
          </a:p>
        </p:txBody>
      </p:sp>
      <p:sp>
        <p:nvSpPr>
          <p:cNvPr id="8" name="Platshållare för bildnummer 1">
            <a:extLst>
              <a:ext uri="{FF2B5EF4-FFF2-40B4-BE49-F238E27FC236}">
                <a16:creationId xmlns:a16="http://schemas.microsoft.com/office/drawing/2014/main" id="{58DDD525-CF16-4B01-A140-4053AFC7F1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078841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00227-24F3-424A-950F-9031EC77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0000" y="1736725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GB" noProof="0"/>
              <a:t>Klicka på ikonen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för att lägga till en bild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5549755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F04B5A-F0FB-4FC9-9F5F-CDA6CEE251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96000" y="1736725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GB" noProof="0"/>
              <a:t>Klicka på ikonen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för att lägga till en bild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F93C07-C166-474C-8E0B-4E9C3BBCB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96000" y="5549755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F97845-F21E-448F-BCE4-594A545AB8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112000" y="1736725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GB" noProof="0"/>
              <a:t>Klicka på ikonen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för att lägga till en bild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230963-9997-4CAE-9B9D-4F53D8044D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12000" y="5549755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</p:txBody>
      </p:sp>
      <p:sp>
        <p:nvSpPr>
          <p:cNvPr id="9" name="Platshållare för bildnummer 1">
            <a:extLst>
              <a:ext uri="{FF2B5EF4-FFF2-40B4-BE49-F238E27FC236}">
                <a16:creationId xmlns:a16="http://schemas.microsoft.com/office/drawing/2014/main" id="{E0B4C676-7F8A-49A4-9EAF-17563A90C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47915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985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C2CB002-9FCD-48CA-BEF4-9C216A36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999" y="6376989"/>
            <a:ext cx="5616000" cy="147636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1566CF40-59BE-4449-B880-5CCAFCC9D9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67999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BF17955C-1048-4907-8634-687BF2E06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305698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1338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>
            <a:extLst>
              <a:ext uri="{FF2B5EF4-FFF2-40B4-BE49-F238E27FC236}">
                <a16:creationId xmlns:a16="http://schemas.microsoft.com/office/drawing/2014/main" id="{E89F1A3B-CD83-40C2-B654-7491BD29F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989" y="404812"/>
            <a:ext cx="11376024" cy="550862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B74EFB-B5F9-4503-84BF-A1C8C3809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600" y="1973603"/>
            <a:ext cx="8483640" cy="88511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E03C4AA-7F69-47DB-B0C7-C398C29343E8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050" noProof="0" dirty="0"/>
              <a:t>Sustainable city – open to the world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10B112CD-CABD-4FA4-A805-0ADAF1C74B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3239" y="6192592"/>
            <a:ext cx="1408074" cy="43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317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GRAPHIC_small10.jpg">
            <a:extLst>
              <a:ext uri="{FF2B5EF4-FFF2-40B4-BE49-F238E27FC236}">
                <a16:creationId xmlns:a16="http://schemas.microsoft.com/office/drawing/2014/main" id="{81ECBF31-B40B-42A7-99EE-3FDB39CEF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407986" y="404814"/>
            <a:ext cx="11366503" cy="550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841" y="2016391"/>
            <a:ext cx="9134323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342DF79A-2F90-4571-9186-463C098CD593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050" noProof="0" dirty="0"/>
              <a:t>Sustainable city – open to the world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B4D9B0A8-352D-42E3-AA54-36F136AC9F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39" y="6192592"/>
            <a:ext cx="1408074" cy="43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473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GRAPHIC_small10.jpg">
            <a:extLst>
              <a:ext uri="{FF2B5EF4-FFF2-40B4-BE49-F238E27FC236}">
                <a16:creationId xmlns:a16="http://schemas.microsoft.com/office/drawing/2014/main" id="{1EBB85B4-1E2B-4888-A7DB-7DC09A6885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986" y="1144856"/>
            <a:ext cx="11366503" cy="5307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59EA681C-7F63-4E68-BF20-7FBD2EA347FE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100" noProof="0" dirty="0">
                <a:latin typeface="+mn-lt"/>
              </a:rPr>
              <a:t>Sustainable</a:t>
            </a:r>
            <a:r>
              <a:rPr lang="sv-SE" sz="1100" dirty="0">
                <a:latin typeface="+mn-lt"/>
              </a:rPr>
              <a:t> city – </a:t>
            </a:r>
            <a:r>
              <a:rPr lang="en-GB" sz="1100" noProof="0" dirty="0">
                <a:latin typeface="+mn-lt"/>
              </a:rPr>
              <a:t>open</a:t>
            </a:r>
            <a:r>
              <a:rPr lang="sv-SE" sz="1100" dirty="0">
                <a:latin typeface="+mn-lt"/>
              </a:rPr>
              <a:t> to </a:t>
            </a:r>
            <a:r>
              <a:rPr lang="en-GB" sz="1100" noProof="0" dirty="0">
                <a:latin typeface="+mn-lt"/>
              </a:rPr>
              <a:t>the</a:t>
            </a:r>
            <a:r>
              <a:rPr lang="sv-SE" sz="1100" dirty="0">
                <a:latin typeface="+mn-lt"/>
              </a:rPr>
              <a:t> </a:t>
            </a:r>
            <a:r>
              <a:rPr lang="en-GB" sz="1100" noProof="0" dirty="0">
                <a:latin typeface="+mn-lt"/>
              </a:rPr>
              <a:t>world</a:t>
            </a:r>
          </a:p>
        </p:txBody>
      </p:sp>
      <p:pic>
        <p:nvPicPr>
          <p:cNvPr id="11" name="Bildobjekt 10" descr="Logo" title="Logo">
            <a:extLst>
              <a:ext uri="{FF2B5EF4-FFF2-40B4-BE49-F238E27FC236}">
                <a16:creationId xmlns:a16="http://schemas.microsoft.com/office/drawing/2014/main" id="{501E91FD-7E79-4CC0-BA08-4681386370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6478" y="399624"/>
            <a:ext cx="1694835" cy="524301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E03D4C6A-0EB6-4F2F-8547-B4FB8D0CE653}"/>
              </a:ext>
            </a:extLst>
          </p:cNvPr>
          <p:cNvSpPr txBox="1"/>
          <p:nvPr userDrawn="1"/>
        </p:nvSpPr>
        <p:spPr>
          <a:xfrm>
            <a:off x="1420650" y="3201004"/>
            <a:ext cx="3026004" cy="30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 defTabSz="91433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700" kern="0" baseline="0">
                <a:solidFill>
                  <a:schemeClr val="bg1"/>
                </a:solidFill>
                <a:latin typeface="+mj-lt"/>
              </a:defRPr>
            </a:lvl1pPr>
            <a:lvl2pPr marL="457167" indent="-230384" defTabSz="91433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700"/>
            </a:lvl2pPr>
            <a:lvl3pPr marL="687548" indent="-230384" defTabSz="91433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700"/>
            </a:lvl3pPr>
            <a:lvl4pPr marL="914332" indent="-228584" defTabSz="91433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700"/>
            </a:lvl4pPr>
            <a:lvl5pPr marL="1144714" indent="-228584" defTabSz="91433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700"/>
            </a:lvl5pPr>
            <a:lvl6pPr marL="2514412" indent="-228584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578" indent="-228584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744" indent="-228584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5910" indent="-228584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GB" noProof="0" dirty="0">
                <a:solidFill>
                  <a:schemeClr val="bg1"/>
                </a:solidFill>
              </a:rPr>
              <a:t>Contact</a:t>
            </a:r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EC2B2214-1A07-4A35-A4F4-70B4FA9E2F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3626564"/>
            <a:ext cx="6148878" cy="2286874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Department</a:t>
            </a:r>
            <a:br>
              <a:rPr lang="en-GB" noProof="0" dirty="0"/>
            </a:br>
            <a:r>
              <a:rPr lang="en-GB" noProof="0" dirty="0"/>
              <a:t>Section, City of Gothenburg</a:t>
            </a:r>
            <a:br>
              <a:rPr lang="en-GB" noProof="0" dirty="0"/>
            </a:br>
            <a:r>
              <a:rPr lang="en-GB" noProof="0" dirty="0"/>
              <a:t>Name</a:t>
            </a:r>
            <a:br>
              <a:rPr lang="en-GB" noProof="0" dirty="0"/>
            </a:br>
            <a:r>
              <a:rPr lang="en-GB" noProof="0" dirty="0"/>
              <a:t>name@name.se</a:t>
            </a:r>
          </a:p>
        </p:txBody>
      </p:sp>
    </p:spTree>
    <p:extLst>
      <p:ext uri="{BB962C8B-B14F-4D97-AF65-F5344CB8AC3E}">
        <p14:creationId xmlns:p14="http://schemas.microsoft.com/office/powerpoint/2010/main" val="32061685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6B6F5512-C25C-4788-BF85-64B7A0A8A4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295525"/>
            <a:ext cx="142658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789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GRAPHIC_small.jpg">
            <a:extLst>
              <a:ext uri="{FF2B5EF4-FFF2-40B4-BE49-F238E27FC236}">
                <a16:creationId xmlns:a16="http://schemas.microsoft.com/office/drawing/2014/main" id="{65BFCB3D-D2EF-44BB-A2F0-5397C468C0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986" y="1144856"/>
            <a:ext cx="11366503" cy="5307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8728608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 err="1"/>
              <a:t>Eventuell</a:t>
            </a:r>
            <a:r>
              <a:rPr lang="en-GB" noProof="0" dirty="0"/>
              <a:t> </a:t>
            </a:r>
            <a:r>
              <a:rPr lang="en-GB" noProof="0" dirty="0" err="1"/>
              <a:t>underrubrik</a:t>
            </a:r>
            <a:endParaRPr lang="en-GB" noProof="0" dirty="0"/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100" noProof="0" dirty="0">
                <a:latin typeface="+mn-lt"/>
              </a:rPr>
              <a:t>Sustainable</a:t>
            </a:r>
            <a:r>
              <a:rPr lang="sv-SE" sz="1100" dirty="0">
                <a:latin typeface="+mn-lt"/>
              </a:rPr>
              <a:t> city – </a:t>
            </a:r>
            <a:r>
              <a:rPr lang="en-GB" sz="1100" noProof="0" dirty="0">
                <a:latin typeface="+mn-lt"/>
              </a:rPr>
              <a:t>open</a:t>
            </a:r>
            <a:r>
              <a:rPr lang="sv-SE" sz="1100" dirty="0">
                <a:latin typeface="+mn-lt"/>
              </a:rPr>
              <a:t> to </a:t>
            </a:r>
            <a:r>
              <a:rPr lang="en-GB" sz="1100" noProof="0" dirty="0">
                <a:latin typeface="+mn-lt"/>
              </a:rPr>
              <a:t>the</a:t>
            </a:r>
            <a:r>
              <a:rPr lang="sv-SE" sz="1100" dirty="0">
                <a:latin typeface="+mn-lt"/>
              </a:rPr>
              <a:t> </a:t>
            </a:r>
            <a:r>
              <a:rPr lang="en-GB" sz="1100" noProof="0" dirty="0">
                <a:latin typeface="+mn-lt"/>
              </a:rPr>
              <a:t>world</a:t>
            </a:r>
          </a:p>
        </p:txBody>
      </p:sp>
      <p:pic>
        <p:nvPicPr>
          <p:cNvPr id="10" name="Bildobjekt 9" descr="Logo" title="Logo">
            <a:extLst>
              <a:ext uri="{FF2B5EF4-FFF2-40B4-BE49-F238E27FC236}">
                <a16:creationId xmlns:a16="http://schemas.microsoft.com/office/drawing/2014/main" id="{BE8F984F-5E08-4941-B83D-19E40CD6FE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6478" y="399624"/>
            <a:ext cx="1694835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87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Klicka här för att ändra mall för rubrikformat</a:t>
            </a:r>
            <a:endParaRPr lang="en-GB" noProof="0" dirty="0"/>
          </a:p>
        </p:txBody>
      </p:sp>
      <p:sp>
        <p:nvSpPr>
          <p:cNvPr id="3" name="Platshållare för bildnummer 1">
            <a:extLst>
              <a:ext uri="{FF2B5EF4-FFF2-40B4-BE49-F238E27FC236}">
                <a16:creationId xmlns:a16="http://schemas.microsoft.com/office/drawing/2014/main" id="{5CE47D95-A7A9-4101-B8EA-58A89694D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839825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Klicka här för att ändra mall för rubrikformat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6725"/>
            <a:ext cx="10069200" cy="4032000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GB" noProof="0"/>
              <a:t>Redigera format för bakgrundstext</a:t>
            </a:r>
          </a:p>
          <a:p>
            <a:pPr lvl="1"/>
            <a:r>
              <a:rPr lang="en-GB" noProof="0"/>
              <a:t>Nivå två</a:t>
            </a:r>
          </a:p>
          <a:p>
            <a:pPr lvl="2"/>
            <a:r>
              <a:rPr lang="en-GB" noProof="0"/>
              <a:t>Nivå tre</a:t>
            </a:r>
          </a:p>
          <a:p>
            <a:pPr lvl="3"/>
            <a:r>
              <a:rPr lang="en-GB" noProof="0"/>
              <a:t>Nivå fyra</a:t>
            </a:r>
          </a:p>
          <a:p>
            <a:pPr lvl="4"/>
            <a:r>
              <a:rPr lang="en-GB" noProof="0"/>
              <a:t>Nivå fem</a:t>
            </a:r>
          </a:p>
        </p:txBody>
      </p:sp>
      <p:sp>
        <p:nvSpPr>
          <p:cNvPr id="4" name="Platshållare för bildnummer 1">
            <a:extLst>
              <a:ext uri="{FF2B5EF4-FFF2-40B4-BE49-F238E27FC236}">
                <a16:creationId xmlns:a16="http://schemas.microsoft.com/office/drawing/2014/main" id="{A120E9B5-5694-43F3-8A5B-6A1875BF7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622732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24537-5ECE-4D36-9AE9-88D8AFB5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Klicka här för att ändra mall för rubrikformat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00" y="1736728"/>
            <a:ext cx="5278080" cy="4194629"/>
          </a:xfrm>
        </p:spPr>
        <p:txBody>
          <a:bodyPr/>
          <a:lstStyle/>
          <a:p>
            <a:pPr lvl="0"/>
            <a:r>
              <a:rPr lang="en-GB" noProof="0"/>
              <a:t>Redigera format för bakgrundstext</a:t>
            </a:r>
          </a:p>
          <a:p>
            <a:pPr lvl="1"/>
            <a:r>
              <a:rPr lang="en-GB" noProof="0"/>
              <a:t>Nivå två</a:t>
            </a:r>
          </a:p>
          <a:p>
            <a:pPr lvl="2"/>
            <a:r>
              <a:rPr lang="en-GB" noProof="0"/>
              <a:t>Nivå tre</a:t>
            </a:r>
          </a:p>
          <a:p>
            <a:pPr lvl="3"/>
            <a:r>
              <a:rPr lang="en-GB" noProof="0"/>
              <a:t>Nivå fyra</a:t>
            </a:r>
          </a:p>
          <a:p>
            <a:pPr lvl="4"/>
            <a:r>
              <a:rPr lang="en-GB" noProof="0"/>
              <a:t>Nivå fem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313" y="1736728"/>
            <a:ext cx="5277697" cy="4194629"/>
          </a:xfrm>
        </p:spPr>
        <p:txBody>
          <a:bodyPr/>
          <a:lstStyle/>
          <a:p>
            <a:pPr lvl="0"/>
            <a:r>
              <a:rPr lang="en-GB" noProof="0"/>
              <a:t>Redigera format för bakgrundstext</a:t>
            </a:r>
          </a:p>
          <a:p>
            <a:pPr lvl="1"/>
            <a:r>
              <a:rPr lang="en-GB" noProof="0"/>
              <a:t>Nivå två</a:t>
            </a:r>
          </a:p>
          <a:p>
            <a:pPr lvl="2"/>
            <a:r>
              <a:rPr lang="en-GB" noProof="0"/>
              <a:t>Nivå tre</a:t>
            </a:r>
          </a:p>
          <a:p>
            <a:pPr lvl="3"/>
            <a:r>
              <a:rPr lang="en-GB" noProof="0"/>
              <a:t>Nivå fyra</a:t>
            </a:r>
          </a:p>
          <a:p>
            <a:pPr lvl="4"/>
            <a:r>
              <a:rPr lang="en-GB" noProof="0"/>
              <a:t>Nivå fem</a:t>
            </a:r>
          </a:p>
        </p:txBody>
      </p:sp>
      <p:sp>
        <p:nvSpPr>
          <p:cNvPr id="5" name="Platshållare för bildnummer 1">
            <a:extLst>
              <a:ext uri="{FF2B5EF4-FFF2-40B4-BE49-F238E27FC236}">
                <a16:creationId xmlns:a16="http://schemas.microsoft.com/office/drawing/2014/main" id="{682F4AAA-DCC5-4E5D-81E2-B68949810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19611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CE7E41F-F5AB-42BF-88B5-ED5B44A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1" y="1588563"/>
            <a:ext cx="527808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1" y="2281031"/>
            <a:ext cx="5278080" cy="3524684"/>
          </a:xfrm>
        </p:spPr>
        <p:txBody>
          <a:bodyPr/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2000" y="1591385"/>
            <a:ext cx="528000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2000" y="2281035"/>
            <a:ext cx="5280000" cy="3524685"/>
          </a:xfrm>
        </p:spPr>
        <p:txBody>
          <a:bodyPr/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8" name="Platshållare för bildnummer 1">
            <a:extLst>
              <a:ext uri="{FF2B5EF4-FFF2-40B4-BE49-F238E27FC236}">
                <a16:creationId xmlns:a16="http://schemas.microsoft.com/office/drawing/2014/main" id="{8D7A7D0A-2A1A-4BC6-BD80-B2BAAB62DB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77899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3" name="Platshållare för bildnummer 1">
            <a:extLst>
              <a:ext uri="{FF2B5EF4-FFF2-40B4-BE49-F238E27FC236}">
                <a16:creationId xmlns:a16="http://schemas.microsoft.com/office/drawing/2014/main" id="{77BEE23B-701E-40E6-99C2-DB314F04D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415983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80000" y="1736728"/>
            <a:ext cx="5734800" cy="4194629"/>
          </a:xfrm>
        </p:spPr>
        <p:txBody>
          <a:bodyPr/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960000" y="1736728"/>
            <a:ext cx="4752000" cy="4194629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GB" noProof="0"/>
              <a:t>Klicka på ikonen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för att lägga till en bild</a:t>
            </a:r>
          </a:p>
        </p:txBody>
      </p:sp>
      <p:sp>
        <p:nvSpPr>
          <p:cNvPr id="5" name="Platshållare för bildnummer 1">
            <a:extLst>
              <a:ext uri="{FF2B5EF4-FFF2-40B4-BE49-F238E27FC236}">
                <a16:creationId xmlns:a16="http://schemas.microsoft.com/office/drawing/2014/main" id="{34697B26-E2E3-415F-BEB7-C2FAAA525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20386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986800" y="1736728"/>
            <a:ext cx="5734800" cy="4194629"/>
          </a:xfrm>
        </p:spPr>
        <p:txBody>
          <a:bodyPr/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0000" y="1736731"/>
            <a:ext cx="4752000" cy="4197497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GB" noProof="0"/>
              <a:t>Klicka på ikonen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för att lägga till en bild</a:t>
            </a:r>
          </a:p>
        </p:txBody>
      </p:sp>
      <p:sp>
        <p:nvSpPr>
          <p:cNvPr id="6" name="Platshållare för bildnummer 1">
            <a:extLst>
              <a:ext uri="{FF2B5EF4-FFF2-40B4-BE49-F238E27FC236}">
                <a16:creationId xmlns:a16="http://schemas.microsoft.com/office/drawing/2014/main" id="{8219766C-B675-435D-8D1B-1786BC569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580902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00227-24F3-424A-950F-9031EC77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0000" y="1736725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GB" noProof="0"/>
              <a:t>Klicka på ikonen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för att lägga till en bild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5549755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F04B5A-F0FB-4FC9-9F5F-CDA6CEE251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96000" y="1736725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GB" noProof="0"/>
              <a:t>Klicka på ikonen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för att lägga till en bild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F93C07-C166-474C-8E0B-4E9C3BBCB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96000" y="5549755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F97845-F21E-448F-BCE4-594A545AB8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112000" y="1736725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GB" noProof="0"/>
              <a:t>Klicka på ikonen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för att lägga till en bild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230963-9997-4CAE-9B9D-4F53D8044D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12000" y="5549755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</p:txBody>
      </p:sp>
      <p:sp>
        <p:nvSpPr>
          <p:cNvPr id="9" name="Platshållare för bildnummer 1">
            <a:extLst>
              <a:ext uri="{FF2B5EF4-FFF2-40B4-BE49-F238E27FC236}">
                <a16:creationId xmlns:a16="http://schemas.microsoft.com/office/drawing/2014/main" id="{8F3CBD6E-E557-43D0-963D-25431A11B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573218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680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C2CB002-9FCD-48CA-BEF4-9C216A36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999" y="6376989"/>
            <a:ext cx="5616000" cy="147636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1566CF40-59BE-4449-B880-5CCAFCC9D9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064203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F475D905-0DF7-4DAB-A44A-5B226E7C6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8378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Klicka här för att ändra mall för rubrikformat</a:t>
            </a:r>
            <a:endParaRPr lang="en-GB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80000" y="1736728"/>
            <a:ext cx="5734800" cy="4194629"/>
          </a:xfrm>
        </p:spPr>
        <p:txBody>
          <a:bodyPr/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960000" y="1736728"/>
            <a:ext cx="4752000" cy="4194629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GB" noProof="0"/>
              <a:t>Klicka på ikonen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för att lägga till en bild</a:t>
            </a:r>
          </a:p>
        </p:txBody>
      </p:sp>
      <p:sp>
        <p:nvSpPr>
          <p:cNvPr id="5" name="Platshållare för bildnummer 1">
            <a:extLst>
              <a:ext uri="{FF2B5EF4-FFF2-40B4-BE49-F238E27FC236}">
                <a16:creationId xmlns:a16="http://schemas.microsoft.com/office/drawing/2014/main" id="{32B13077-4912-4D7C-894C-F9BC96232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815549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6379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>
            <a:extLst>
              <a:ext uri="{FF2B5EF4-FFF2-40B4-BE49-F238E27FC236}">
                <a16:creationId xmlns:a16="http://schemas.microsoft.com/office/drawing/2014/main" id="{E89F1A3B-CD83-40C2-B654-7491BD29F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989" y="404812"/>
            <a:ext cx="11376024" cy="550862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B74EFB-B5F9-4503-84BF-A1C8C3809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600" y="1973603"/>
            <a:ext cx="8483640" cy="88511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E03C4AA-7F69-47DB-B0C7-C398C29343E8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050" noProof="0" dirty="0"/>
              <a:t>Sustainable city – open to the world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E23C25DA-5C6D-4D41-9230-82C343020D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3239" y="6192592"/>
            <a:ext cx="1408074" cy="43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082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GRAPHIC_small.jpg">
            <a:extLst>
              <a:ext uri="{FF2B5EF4-FFF2-40B4-BE49-F238E27FC236}">
                <a16:creationId xmlns:a16="http://schemas.microsoft.com/office/drawing/2014/main" id="{A0621F20-3E6A-4870-9408-F90C81A9DC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986" y="404814"/>
            <a:ext cx="11366503" cy="550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342DF79A-2F90-4571-9186-463C098CD593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050" noProof="0" dirty="0"/>
              <a:t>Sustainable city – open to the world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A67471FB-DC5C-4BC1-B840-6F0F5AAD20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39" y="6192592"/>
            <a:ext cx="1408074" cy="43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936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GRAPHIC_small.jpg">
            <a:extLst>
              <a:ext uri="{FF2B5EF4-FFF2-40B4-BE49-F238E27FC236}">
                <a16:creationId xmlns:a16="http://schemas.microsoft.com/office/drawing/2014/main" id="{14B253FC-3474-4BA1-B3FA-014D317EA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986" y="1144856"/>
            <a:ext cx="11366503" cy="5307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59EA681C-7F63-4E68-BF20-7FBD2EA347FE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100" noProof="0" dirty="0">
                <a:latin typeface="+mn-lt"/>
              </a:rPr>
              <a:t>Sustainable</a:t>
            </a:r>
            <a:r>
              <a:rPr lang="sv-SE" sz="1100" dirty="0">
                <a:latin typeface="+mn-lt"/>
              </a:rPr>
              <a:t> city – </a:t>
            </a:r>
            <a:r>
              <a:rPr lang="en-GB" sz="1100" noProof="0" dirty="0">
                <a:latin typeface="+mn-lt"/>
              </a:rPr>
              <a:t>open</a:t>
            </a:r>
            <a:r>
              <a:rPr lang="sv-SE" sz="1100" dirty="0">
                <a:latin typeface="+mn-lt"/>
              </a:rPr>
              <a:t> to </a:t>
            </a:r>
            <a:r>
              <a:rPr lang="en-GB" sz="1100" noProof="0" dirty="0">
                <a:latin typeface="+mn-lt"/>
              </a:rPr>
              <a:t>the</a:t>
            </a:r>
            <a:r>
              <a:rPr lang="sv-SE" sz="1100" dirty="0">
                <a:latin typeface="+mn-lt"/>
              </a:rPr>
              <a:t> </a:t>
            </a:r>
            <a:r>
              <a:rPr lang="en-GB" sz="1100" noProof="0" dirty="0">
                <a:latin typeface="+mn-lt"/>
              </a:rPr>
              <a:t>world</a:t>
            </a:r>
          </a:p>
        </p:txBody>
      </p:sp>
      <p:pic>
        <p:nvPicPr>
          <p:cNvPr id="11" name="Bildobjekt 10" descr="Logo" title="Logo">
            <a:extLst>
              <a:ext uri="{FF2B5EF4-FFF2-40B4-BE49-F238E27FC236}">
                <a16:creationId xmlns:a16="http://schemas.microsoft.com/office/drawing/2014/main" id="{664CFD3F-7980-4EA8-9106-7B5A4DBDDE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6478" y="399624"/>
            <a:ext cx="1694835" cy="524301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96527D6F-7325-40E4-818D-AA7A4A040B1B}"/>
              </a:ext>
            </a:extLst>
          </p:cNvPr>
          <p:cNvSpPr txBox="1"/>
          <p:nvPr userDrawn="1"/>
        </p:nvSpPr>
        <p:spPr>
          <a:xfrm>
            <a:off x="1420650" y="2405064"/>
            <a:ext cx="3026004" cy="30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 defTabSz="91433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700" kern="0" baseline="0">
                <a:solidFill>
                  <a:schemeClr val="bg1"/>
                </a:solidFill>
                <a:latin typeface="+mj-lt"/>
              </a:defRPr>
            </a:lvl1pPr>
            <a:lvl2pPr marL="457167" indent="-230384" defTabSz="91433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700"/>
            </a:lvl2pPr>
            <a:lvl3pPr marL="687548" indent="-230384" defTabSz="91433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700"/>
            </a:lvl3pPr>
            <a:lvl4pPr marL="914332" indent="-228584" defTabSz="91433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700"/>
            </a:lvl4pPr>
            <a:lvl5pPr marL="1144714" indent="-228584" defTabSz="91433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700"/>
            </a:lvl5pPr>
            <a:lvl6pPr marL="2514412" indent="-228584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578" indent="-228584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744" indent="-228584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5910" indent="-228584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GB" noProof="0" dirty="0">
                <a:solidFill>
                  <a:schemeClr val="tx1"/>
                </a:solidFill>
              </a:rPr>
              <a:t>Contact</a:t>
            </a:r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191CE625-0D61-4845-9297-F0185C8929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2830624"/>
            <a:ext cx="6148878" cy="2971086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Department</a:t>
            </a:r>
            <a:br>
              <a:rPr lang="en-GB" noProof="0" dirty="0"/>
            </a:br>
            <a:r>
              <a:rPr lang="en-GB" noProof="0" dirty="0"/>
              <a:t>Section, City of Gothenburg</a:t>
            </a:r>
            <a:br>
              <a:rPr lang="en-GB" noProof="0" dirty="0"/>
            </a:br>
            <a:r>
              <a:rPr lang="en-GB" noProof="0" dirty="0"/>
              <a:t>Name</a:t>
            </a:r>
            <a:br>
              <a:rPr lang="en-GB" noProof="0" dirty="0"/>
            </a:br>
            <a:r>
              <a:rPr lang="en-GB" noProof="0" dirty="0"/>
              <a:t>name@name.se</a:t>
            </a:r>
          </a:p>
        </p:txBody>
      </p:sp>
    </p:spTree>
    <p:extLst>
      <p:ext uri="{BB962C8B-B14F-4D97-AF65-F5344CB8AC3E}">
        <p14:creationId xmlns:p14="http://schemas.microsoft.com/office/powerpoint/2010/main" val="38243171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A3650BCB-F5B2-4C22-8BCF-3562CC3EA9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295525"/>
            <a:ext cx="142658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19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GRAPHIC_small13.jpg">
            <a:extLst>
              <a:ext uri="{FF2B5EF4-FFF2-40B4-BE49-F238E27FC236}">
                <a16:creationId xmlns:a16="http://schemas.microsoft.com/office/drawing/2014/main" id="{CB2824C7-0146-455E-A367-F9A0FF5B58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986" y="1144857"/>
            <a:ext cx="11366503" cy="530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8728608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 err="1"/>
              <a:t>Eventuell</a:t>
            </a:r>
            <a:r>
              <a:rPr lang="en-GB" noProof="0" dirty="0"/>
              <a:t> </a:t>
            </a:r>
            <a:r>
              <a:rPr lang="en-GB" noProof="0" dirty="0" err="1"/>
              <a:t>underrubrik</a:t>
            </a:r>
            <a:endParaRPr lang="en-GB" noProof="0" dirty="0"/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Eventuellt namn på föredragshållare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100" noProof="0" dirty="0">
                <a:latin typeface="+mn-lt"/>
              </a:rPr>
              <a:t>Sustainable</a:t>
            </a:r>
            <a:r>
              <a:rPr lang="sv-SE" sz="1100" dirty="0">
                <a:latin typeface="+mn-lt"/>
              </a:rPr>
              <a:t> city – </a:t>
            </a:r>
            <a:r>
              <a:rPr lang="en-GB" sz="1100" noProof="0" dirty="0">
                <a:latin typeface="+mn-lt"/>
              </a:rPr>
              <a:t>open</a:t>
            </a:r>
            <a:r>
              <a:rPr lang="sv-SE" sz="1100" dirty="0">
                <a:latin typeface="+mn-lt"/>
              </a:rPr>
              <a:t> to </a:t>
            </a:r>
            <a:r>
              <a:rPr lang="en-GB" sz="1100" noProof="0" dirty="0">
                <a:latin typeface="+mn-lt"/>
              </a:rPr>
              <a:t>the</a:t>
            </a:r>
            <a:r>
              <a:rPr lang="sv-SE" sz="1100" dirty="0">
                <a:latin typeface="+mn-lt"/>
              </a:rPr>
              <a:t> </a:t>
            </a:r>
            <a:r>
              <a:rPr lang="en-GB" sz="1100" noProof="0" dirty="0">
                <a:latin typeface="+mn-lt"/>
              </a:rPr>
              <a:t>world</a:t>
            </a:r>
          </a:p>
        </p:txBody>
      </p:sp>
      <p:pic>
        <p:nvPicPr>
          <p:cNvPr id="10" name="Bildobjekt 9" descr="Logo" title="Logo">
            <a:extLst>
              <a:ext uri="{FF2B5EF4-FFF2-40B4-BE49-F238E27FC236}">
                <a16:creationId xmlns:a16="http://schemas.microsoft.com/office/drawing/2014/main" id="{E1D158A2-15D5-4139-A3E2-0B45E71A08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6478" y="399624"/>
            <a:ext cx="1694835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053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6725"/>
            <a:ext cx="10069200" cy="4032000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4" name="Platshållare för bildnummer 1">
            <a:extLst>
              <a:ext uri="{FF2B5EF4-FFF2-40B4-BE49-F238E27FC236}">
                <a16:creationId xmlns:a16="http://schemas.microsoft.com/office/drawing/2014/main" id="{CD89920C-4D79-418A-8CBC-B8DC3879A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53067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24537-5ECE-4D36-9AE9-88D8AFB5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00" y="1736728"/>
            <a:ext cx="5278080" cy="4194629"/>
          </a:xfrm>
        </p:spPr>
        <p:txBody>
          <a:bodyPr/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313" y="1736728"/>
            <a:ext cx="5277697" cy="4194629"/>
          </a:xfrm>
        </p:spPr>
        <p:txBody>
          <a:bodyPr/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5" name="Platshållare för bildnummer 1">
            <a:extLst>
              <a:ext uri="{FF2B5EF4-FFF2-40B4-BE49-F238E27FC236}">
                <a16:creationId xmlns:a16="http://schemas.microsoft.com/office/drawing/2014/main" id="{F951B3ED-A454-4540-852C-78241A88D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535297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CE7E41F-F5AB-42BF-88B5-ED5B44A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1" y="1588563"/>
            <a:ext cx="527808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1" y="2281031"/>
            <a:ext cx="5278080" cy="3524684"/>
          </a:xfrm>
        </p:spPr>
        <p:txBody>
          <a:bodyPr/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2000" y="1591385"/>
            <a:ext cx="528000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2000" y="2281035"/>
            <a:ext cx="5280000" cy="3524685"/>
          </a:xfrm>
        </p:spPr>
        <p:txBody>
          <a:bodyPr/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8" name="Platshållare för bildnummer 1">
            <a:extLst>
              <a:ext uri="{FF2B5EF4-FFF2-40B4-BE49-F238E27FC236}">
                <a16:creationId xmlns:a16="http://schemas.microsoft.com/office/drawing/2014/main" id="{9F2B6357-048F-4B2A-A625-00EA338565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204213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3" name="Platshållare för bildnummer 1">
            <a:extLst>
              <a:ext uri="{FF2B5EF4-FFF2-40B4-BE49-F238E27FC236}">
                <a16:creationId xmlns:a16="http://schemas.microsoft.com/office/drawing/2014/main" id="{9DDD9F34-D9BD-46BD-81D6-6BA592258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2737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Klicka här för att ändra mall för rubrikformat</a:t>
            </a:r>
            <a:endParaRPr lang="en-GB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986800" y="1736728"/>
            <a:ext cx="5734800" cy="4194629"/>
          </a:xfrm>
        </p:spPr>
        <p:txBody>
          <a:bodyPr/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0000" y="1736731"/>
            <a:ext cx="4752000" cy="4197497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GB" noProof="0"/>
              <a:t>Klicka på ikonen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för att lägga till en bild</a:t>
            </a:r>
          </a:p>
        </p:txBody>
      </p:sp>
      <p:sp>
        <p:nvSpPr>
          <p:cNvPr id="6" name="Platshållare för bildnummer 1">
            <a:extLst>
              <a:ext uri="{FF2B5EF4-FFF2-40B4-BE49-F238E27FC236}">
                <a16:creationId xmlns:a16="http://schemas.microsoft.com/office/drawing/2014/main" id="{481866A3-5F5D-4BD1-A34A-845AA6D21F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544503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80000" y="1736728"/>
            <a:ext cx="5734800" cy="4194629"/>
          </a:xfrm>
        </p:spPr>
        <p:txBody>
          <a:bodyPr/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960000" y="1736728"/>
            <a:ext cx="4752000" cy="4194629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GB" noProof="0"/>
              <a:t>Klicka på ikonen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för att lägga till en bild</a:t>
            </a:r>
          </a:p>
        </p:txBody>
      </p:sp>
      <p:sp>
        <p:nvSpPr>
          <p:cNvPr id="5" name="Platshållare för bildnummer 1">
            <a:extLst>
              <a:ext uri="{FF2B5EF4-FFF2-40B4-BE49-F238E27FC236}">
                <a16:creationId xmlns:a16="http://schemas.microsoft.com/office/drawing/2014/main" id="{373779C0-A135-4090-80F7-C2D2AAF063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929271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986800" y="1736728"/>
            <a:ext cx="5734800" cy="4194629"/>
          </a:xfrm>
        </p:spPr>
        <p:txBody>
          <a:bodyPr/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0000" y="1736731"/>
            <a:ext cx="4752000" cy="4197497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GB" noProof="0"/>
              <a:t>Klicka på ikonen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för att lägga till en bild</a:t>
            </a:r>
          </a:p>
        </p:txBody>
      </p:sp>
      <p:sp>
        <p:nvSpPr>
          <p:cNvPr id="6" name="Platshållare för bildnummer 1">
            <a:extLst>
              <a:ext uri="{FF2B5EF4-FFF2-40B4-BE49-F238E27FC236}">
                <a16:creationId xmlns:a16="http://schemas.microsoft.com/office/drawing/2014/main" id="{6EAE2EEB-2A55-4BA1-9541-E9E2F737E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025788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00227-24F3-424A-950F-9031EC77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0000" y="1736725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GB" noProof="0"/>
              <a:t>Klicka på ikonen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för att lägga till en bild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5549755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F04B5A-F0FB-4FC9-9F5F-CDA6CEE251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96000" y="1736725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GB" noProof="0"/>
              <a:t>Klicka på ikonen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för att lägga till en bild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F93C07-C166-474C-8E0B-4E9C3BBCB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96000" y="5549755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F97845-F21E-448F-BCE4-594A545AB8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112000" y="1736725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GB" noProof="0"/>
              <a:t>Klicka på ikonen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för att lägga till en bild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230963-9997-4CAE-9B9D-4F53D8044D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12000" y="5549755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</p:txBody>
      </p:sp>
      <p:sp>
        <p:nvSpPr>
          <p:cNvPr id="9" name="Platshållare för bildnummer 1">
            <a:extLst>
              <a:ext uri="{FF2B5EF4-FFF2-40B4-BE49-F238E27FC236}">
                <a16:creationId xmlns:a16="http://schemas.microsoft.com/office/drawing/2014/main" id="{52FCCF07-4777-4E2A-B275-CAB0F72A0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260430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5152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C2CB002-9FCD-48CA-BEF4-9C216A36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999" y="6376989"/>
            <a:ext cx="5616000" cy="147636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1566CF40-59BE-4449-B880-5CCAFCC9D9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9005465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DBD4B72-B279-4AEC-9248-16A7B9FEA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779617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9307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>
            <a:extLst>
              <a:ext uri="{FF2B5EF4-FFF2-40B4-BE49-F238E27FC236}">
                <a16:creationId xmlns:a16="http://schemas.microsoft.com/office/drawing/2014/main" id="{E89F1A3B-CD83-40C2-B654-7491BD29F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989" y="404812"/>
            <a:ext cx="11376024" cy="550862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B74EFB-B5F9-4503-84BF-A1C8C3809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600" y="1973603"/>
            <a:ext cx="8483640" cy="88511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E03C4AA-7F69-47DB-B0C7-C398C29343E8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050" noProof="0" dirty="0"/>
              <a:t>Sustainable city – open to the world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FF7B2217-EDED-4C92-AEBD-75AE148D26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3239" y="6192592"/>
            <a:ext cx="1408074" cy="43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105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GRAPHIC_small13.jpg">
            <a:extLst>
              <a:ext uri="{FF2B5EF4-FFF2-40B4-BE49-F238E27FC236}">
                <a16:creationId xmlns:a16="http://schemas.microsoft.com/office/drawing/2014/main" id="{91A5BBC1-2529-4A24-A1A5-13F96741E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986" y="404813"/>
            <a:ext cx="11366503" cy="5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342DF79A-2F90-4571-9186-463C098CD593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050" noProof="0" dirty="0"/>
              <a:t>Sustainable city – open to the world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00357C93-EEDB-435E-A0A4-A2A603E2D2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39" y="6192592"/>
            <a:ext cx="1408074" cy="43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676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GRAPHIC_small13.jpg">
            <a:extLst>
              <a:ext uri="{FF2B5EF4-FFF2-40B4-BE49-F238E27FC236}">
                <a16:creationId xmlns:a16="http://schemas.microsoft.com/office/drawing/2014/main" id="{AAB2B9E8-7509-4744-B4FF-BD835E419C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986" y="1144857"/>
            <a:ext cx="11366503" cy="530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59EA681C-7F63-4E68-BF20-7FBD2EA347FE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100" noProof="0" dirty="0">
                <a:latin typeface="+mn-lt"/>
              </a:rPr>
              <a:t>Sustainable</a:t>
            </a:r>
            <a:r>
              <a:rPr lang="sv-SE" sz="1100" dirty="0">
                <a:latin typeface="+mn-lt"/>
              </a:rPr>
              <a:t> city – </a:t>
            </a:r>
            <a:r>
              <a:rPr lang="en-GB" sz="1100" noProof="0" dirty="0">
                <a:latin typeface="+mn-lt"/>
              </a:rPr>
              <a:t>open</a:t>
            </a:r>
            <a:r>
              <a:rPr lang="sv-SE" sz="1100" dirty="0">
                <a:latin typeface="+mn-lt"/>
              </a:rPr>
              <a:t> to </a:t>
            </a:r>
            <a:r>
              <a:rPr lang="en-GB" sz="1100" noProof="0" dirty="0">
                <a:latin typeface="+mn-lt"/>
              </a:rPr>
              <a:t>the</a:t>
            </a:r>
            <a:r>
              <a:rPr lang="sv-SE" sz="1100" dirty="0">
                <a:latin typeface="+mn-lt"/>
              </a:rPr>
              <a:t> </a:t>
            </a:r>
            <a:r>
              <a:rPr lang="en-GB" sz="1100" noProof="0" dirty="0">
                <a:latin typeface="+mn-lt"/>
              </a:rPr>
              <a:t>world</a:t>
            </a:r>
          </a:p>
        </p:txBody>
      </p:sp>
      <p:pic>
        <p:nvPicPr>
          <p:cNvPr id="11" name="Bildobjekt 10" descr="Logo" title="Logo">
            <a:extLst>
              <a:ext uri="{FF2B5EF4-FFF2-40B4-BE49-F238E27FC236}">
                <a16:creationId xmlns:a16="http://schemas.microsoft.com/office/drawing/2014/main" id="{04F2E257-6824-4DA6-A95B-74080F1D36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6478" y="399624"/>
            <a:ext cx="1694835" cy="524301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25DD09A5-3AD8-40B8-ABB2-8D71AB2268C6}"/>
              </a:ext>
            </a:extLst>
          </p:cNvPr>
          <p:cNvSpPr txBox="1"/>
          <p:nvPr userDrawn="1"/>
        </p:nvSpPr>
        <p:spPr>
          <a:xfrm>
            <a:off x="1420650" y="2405064"/>
            <a:ext cx="3026004" cy="30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 defTabSz="91433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700" kern="0" baseline="0">
                <a:solidFill>
                  <a:schemeClr val="bg1"/>
                </a:solidFill>
                <a:latin typeface="+mj-lt"/>
              </a:defRPr>
            </a:lvl1pPr>
            <a:lvl2pPr marL="457167" indent="-230384" defTabSz="91433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700"/>
            </a:lvl2pPr>
            <a:lvl3pPr marL="687548" indent="-230384" defTabSz="91433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700"/>
            </a:lvl3pPr>
            <a:lvl4pPr marL="914332" indent="-228584" defTabSz="91433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700"/>
            </a:lvl4pPr>
            <a:lvl5pPr marL="1144714" indent="-228584" defTabSz="91433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700"/>
            </a:lvl5pPr>
            <a:lvl6pPr marL="2514412" indent="-228584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578" indent="-228584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744" indent="-228584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5910" indent="-228584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GB" noProof="0" dirty="0">
                <a:solidFill>
                  <a:schemeClr val="tx1"/>
                </a:solidFill>
              </a:rPr>
              <a:t>Contact</a:t>
            </a:r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C8399394-741E-4A3E-9112-CD900A3103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2830624"/>
            <a:ext cx="6148878" cy="2971086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Department</a:t>
            </a:r>
            <a:br>
              <a:rPr lang="en-GB" noProof="0" dirty="0"/>
            </a:br>
            <a:r>
              <a:rPr lang="en-GB" noProof="0" dirty="0"/>
              <a:t>Section, City of Gothenburg</a:t>
            </a:r>
            <a:br>
              <a:rPr lang="en-GB" noProof="0" dirty="0"/>
            </a:br>
            <a:r>
              <a:rPr lang="en-GB" noProof="0" dirty="0"/>
              <a:t>Name</a:t>
            </a:r>
            <a:br>
              <a:rPr lang="en-GB" noProof="0" dirty="0"/>
            </a:br>
            <a:r>
              <a:rPr lang="en-GB" noProof="0" dirty="0"/>
              <a:t>name@name.se</a:t>
            </a:r>
          </a:p>
        </p:txBody>
      </p:sp>
    </p:spTree>
    <p:extLst>
      <p:ext uri="{BB962C8B-B14F-4D97-AF65-F5344CB8AC3E}">
        <p14:creationId xmlns:p14="http://schemas.microsoft.com/office/powerpoint/2010/main" val="739087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00227-24F3-424A-950F-9031EC77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Klicka här för att ändra mall för rubrikformat</a:t>
            </a:r>
            <a:endParaRPr lang="en-GB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0000" y="1736725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på</a:t>
            </a:r>
            <a:r>
              <a:rPr lang="en-GB" noProof="0" dirty="0"/>
              <a:t> </a:t>
            </a:r>
            <a:r>
              <a:rPr lang="en-GB" noProof="0" dirty="0" err="1"/>
              <a:t>ikonen</a:t>
            </a:r>
            <a:r>
              <a:rPr lang="en-GB" noProof="0" dirty="0"/>
              <a:t> </a:t>
            </a:r>
            <a:br>
              <a:rPr lang="en-GB" noProof="0" dirty="0"/>
            </a:br>
            <a:br>
              <a:rPr lang="en-GB" noProof="0" dirty="0"/>
            </a:b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lägga</a:t>
            </a:r>
            <a:r>
              <a:rPr lang="en-GB" noProof="0" dirty="0"/>
              <a:t> till </a:t>
            </a:r>
            <a:r>
              <a:rPr lang="en-GB" noProof="0" dirty="0" err="1"/>
              <a:t>en</a:t>
            </a:r>
            <a:r>
              <a:rPr lang="en-GB" noProof="0" dirty="0"/>
              <a:t> </a:t>
            </a:r>
            <a:r>
              <a:rPr lang="en-GB" noProof="0" dirty="0" err="1"/>
              <a:t>bild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5549755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F04B5A-F0FB-4FC9-9F5F-CDA6CEE251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96000" y="1736725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GB" noProof="0"/>
              <a:t>Klicka på ikonen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för att lägga till en bild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F93C07-C166-474C-8E0B-4E9C3BBCB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96000" y="5549755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F97845-F21E-448F-BCE4-594A545AB8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112000" y="1736725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GB" noProof="0"/>
              <a:t>Klicka på ikonen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för att lägga till en bild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230963-9997-4CAE-9B9D-4F53D8044D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12000" y="5549755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9" name="Platshållare för bildnummer 1">
            <a:extLst>
              <a:ext uri="{FF2B5EF4-FFF2-40B4-BE49-F238E27FC236}">
                <a16:creationId xmlns:a16="http://schemas.microsoft.com/office/drawing/2014/main" id="{FB7185EB-6E90-4A40-988C-47C219674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088029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407C6E2A-F885-4D9D-92C1-0E3D52A272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295525"/>
            <a:ext cx="142658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251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rgbClr val="FBF2B4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696" y="2626153"/>
            <a:ext cx="8728608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4200" kern="0" spc="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0F7CA53-6D92-4A66-95D1-2CEF9E76D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1696" y="4165601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kern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 err="1"/>
              <a:t>Eventuell</a:t>
            </a:r>
            <a:r>
              <a:rPr lang="en-GB" noProof="0" dirty="0"/>
              <a:t> </a:t>
            </a:r>
            <a:r>
              <a:rPr lang="en-GB" noProof="0" dirty="0" err="1"/>
              <a:t>underrubrik</a:t>
            </a:r>
            <a:endParaRPr lang="en-GB" noProof="0" dirty="0"/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384ED656-5CBC-4AAE-AA1E-D848C8E71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1696" y="4606637"/>
            <a:ext cx="8728608" cy="2514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kern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 dirty="0" err="1"/>
              <a:t>Eventuellt</a:t>
            </a:r>
            <a:r>
              <a:rPr lang="en-GB" noProof="0" dirty="0"/>
              <a:t> </a:t>
            </a:r>
            <a:r>
              <a:rPr lang="en-GB" noProof="0" dirty="0" err="1"/>
              <a:t>namn</a:t>
            </a:r>
            <a:r>
              <a:rPr lang="en-GB" noProof="0" dirty="0"/>
              <a:t> </a:t>
            </a:r>
            <a:r>
              <a:rPr lang="en-GB" noProof="0" dirty="0" err="1"/>
              <a:t>på</a:t>
            </a:r>
            <a:r>
              <a:rPr lang="en-GB" noProof="0" dirty="0"/>
              <a:t> </a:t>
            </a:r>
            <a:r>
              <a:rPr lang="en-GB" noProof="0" dirty="0" err="1"/>
              <a:t>föredragshållare</a:t>
            </a:r>
            <a:endParaRPr lang="en-GB" noProof="0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522B255-A89B-4F1E-A846-36B4A9F18AE3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100" noProof="0" dirty="0">
                <a:latin typeface="+mn-lt"/>
              </a:rPr>
              <a:t>Sustainable</a:t>
            </a:r>
            <a:r>
              <a:rPr lang="sv-SE" sz="1100" dirty="0">
                <a:latin typeface="+mn-lt"/>
              </a:rPr>
              <a:t> city – </a:t>
            </a:r>
            <a:r>
              <a:rPr lang="en-GB" sz="1100" noProof="0" dirty="0">
                <a:latin typeface="+mn-lt"/>
              </a:rPr>
              <a:t>open</a:t>
            </a:r>
            <a:r>
              <a:rPr lang="sv-SE" sz="1100" dirty="0">
                <a:latin typeface="+mn-lt"/>
              </a:rPr>
              <a:t> to </a:t>
            </a:r>
            <a:r>
              <a:rPr lang="en-GB" sz="1100" noProof="0" dirty="0">
                <a:latin typeface="+mn-lt"/>
              </a:rPr>
              <a:t>the</a:t>
            </a:r>
            <a:r>
              <a:rPr lang="sv-SE" sz="1100" dirty="0">
                <a:latin typeface="+mn-lt"/>
              </a:rPr>
              <a:t> </a:t>
            </a:r>
            <a:r>
              <a:rPr lang="en-GB" sz="1100" noProof="0" dirty="0">
                <a:latin typeface="+mn-lt"/>
              </a:rPr>
              <a:t>world</a:t>
            </a:r>
          </a:p>
        </p:txBody>
      </p:sp>
      <p:pic>
        <p:nvPicPr>
          <p:cNvPr id="9" name="Bildobjekt 8" descr="Logo" title="Logo">
            <a:extLst>
              <a:ext uri="{FF2B5EF4-FFF2-40B4-BE49-F238E27FC236}">
                <a16:creationId xmlns:a16="http://schemas.microsoft.com/office/drawing/2014/main" id="{D5B005A8-129F-482A-932A-FC0C36B6FE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478" y="399624"/>
            <a:ext cx="1694835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231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6725"/>
            <a:ext cx="10069200" cy="4032000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4" name="Platshållare för bildnummer 1">
            <a:extLst>
              <a:ext uri="{FF2B5EF4-FFF2-40B4-BE49-F238E27FC236}">
                <a16:creationId xmlns:a16="http://schemas.microsoft.com/office/drawing/2014/main" id="{F94B42EA-AA40-4B9E-A9F4-C10178202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017619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424537-5ECE-4D36-9AE9-88D8AFB5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00" y="1736728"/>
            <a:ext cx="5278080" cy="4194629"/>
          </a:xfrm>
        </p:spPr>
        <p:txBody>
          <a:bodyPr/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313" y="1736728"/>
            <a:ext cx="5277697" cy="4194629"/>
          </a:xfrm>
        </p:spPr>
        <p:txBody>
          <a:bodyPr/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5" name="Platshållare för bildnummer 1">
            <a:extLst>
              <a:ext uri="{FF2B5EF4-FFF2-40B4-BE49-F238E27FC236}">
                <a16:creationId xmlns:a16="http://schemas.microsoft.com/office/drawing/2014/main" id="{1251904B-1756-45D8-ACD8-25692A0B62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47031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CE7E41F-F5AB-42BF-88B5-ED5B44A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1" y="1588563"/>
            <a:ext cx="527808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1" y="2281031"/>
            <a:ext cx="5278080" cy="3524684"/>
          </a:xfrm>
        </p:spPr>
        <p:txBody>
          <a:bodyPr/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2000" y="1591385"/>
            <a:ext cx="5280000" cy="64872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2000" y="2281035"/>
            <a:ext cx="5280000" cy="3524685"/>
          </a:xfrm>
        </p:spPr>
        <p:txBody>
          <a:bodyPr/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8" name="Platshållare för bildnummer 1">
            <a:extLst>
              <a:ext uri="{FF2B5EF4-FFF2-40B4-BE49-F238E27FC236}">
                <a16:creationId xmlns:a16="http://schemas.microsoft.com/office/drawing/2014/main" id="{9D923A8A-43DB-47A7-9BB1-79A7FF0FC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787235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68562D-9C3D-4ED0-821E-7821BFEC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3" name="Platshållare för bildnummer 1">
            <a:extLst>
              <a:ext uri="{FF2B5EF4-FFF2-40B4-BE49-F238E27FC236}">
                <a16:creationId xmlns:a16="http://schemas.microsoft.com/office/drawing/2014/main" id="{BADA2B92-9247-4F44-961D-CAEED16EF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595348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DB076-0118-4581-B17D-C1A0602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FAA0E3-3FDA-41A6-B9F8-73A1FEF3134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80000" y="1736728"/>
            <a:ext cx="5734800" cy="4194629"/>
          </a:xfrm>
        </p:spPr>
        <p:txBody>
          <a:bodyPr/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960000" y="1736728"/>
            <a:ext cx="4752000" cy="4194629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GB" noProof="0"/>
              <a:t>Klicka på ikonen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för att lägga till en bild</a:t>
            </a:r>
          </a:p>
        </p:txBody>
      </p:sp>
      <p:sp>
        <p:nvSpPr>
          <p:cNvPr id="5" name="Platshållare för bildnummer 1">
            <a:extLst>
              <a:ext uri="{FF2B5EF4-FFF2-40B4-BE49-F238E27FC236}">
                <a16:creationId xmlns:a16="http://schemas.microsoft.com/office/drawing/2014/main" id="{6F41CBC1-C14F-4B8D-B60F-E236EC825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834048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00F4CB-80BD-4C46-8862-E3F5646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8EAA5A-4340-4EE5-A1A8-3200B98C096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986800" y="1736728"/>
            <a:ext cx="5734800" cy="4194629"/>
          </a:xfrm>
        </p:spPr>
        <p:txBody>
          <a:bodyPr/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0000" y="1736731"/>
            <a:ext cx="4752000" cy="4197497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GB" noProof="0"/>
              <a:t>Klicka på ikonen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för att lägga till en bild</a:t>
            </a:r>
          </a:p>
        </p:txBody>
      </p:sp>
      <p:sp>
        <p:nvSpPr>
          <p:cNvPr id="6" name="Platshållare för bildnummer 1">
            <a:extLst>
              <a:ext uri="{FF2B5EF4-FFF2-40B4-BE49-F238E27FC236}">
                <a16:creationId xmlns:a16="http://schemas.microsoft.com/office/drawing/2014/main" id="{77ED5509-6C4B-4A0C-B1A5-5CA8E52F3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296767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800227-24F3-424A-950F-9031EC77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0000" y="1736725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GB" noProof="0"/>
              <a:t>Klicka på ikonen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för att lägga till en bild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5549755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F04B5A-F0FB-4FC9-9F5F-CDA6CEE251C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296000" y="1736725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GB" noProof="0"/>
              <a:t>Klicka på ikonen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för att lägga till en bild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F93C07-C166-474C-8E0B-4E9C3BBCB33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96000" y="5549755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F97845-F21E-448F-BCE4-594A545AB8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112000" y="1736725"/>
            <a:ext cx="3600000" cy="3660464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GB" noProof="0"/>
              <a:t>Klicka på ikonen 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för att lägga till en bild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F230963-9997-4CAE-9B9D-4F53D8044D2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112000" y="5549755"/>
            <a:ext cx="3600000" cy="3844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</p:txBody>
      </p:sp>
      <p:sp>
        <p:nvSpPr>
          <p:cNvPr id="9" name="Platshållare för bildnummer 1">
            <a:extLst>
              <a:ext uri="{FF2B5EF4-FFF2-40B4-BE49-F238E27FC236}">
                <a16:creationId xmlns:a16="http://schemas.microsoft.com/office/drawing/2014/main" id="{A904197E-DA87-4F17-946B-C6E0A76A25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154139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554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4120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C2CB002-9FCD-48CA-BEF4-9C216A36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999" y="6376989"/>
            <a:ext cx="5616000" cy="147636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1566CF40-59BE-4449-B880-5CCAFCC9D9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154623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34188488-C410-4C51-91CC-8DB90ED26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30203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9484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>
            <a:extLst>
              <a:ext uri="{FF2B5EF4-FFF2-40B4-BE49-F238E27FC236}">
                <a16:creationId xmlns:a16="http://schemas.microsoft.com/office/drawing/2014/main" id="{E89F1A3B-CD83-40C2-B654-7491BD29F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989" y="404812"/>
            <a:ext cx="11376024" cy="550862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Klicka på ikonen ovan</a:t>
            </a:r>
            <a:br>
              <a:rPr lang="sv-SE" dirty="0"/>
            </a:br>
            <a:r>
              <a:rPr lang="sv-SE" dirty="0"/>
              <a:t>för att lägga till en bild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B74EFB-B5F9-4503-84BF-A1C8C3809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600" y="1973603"/>
            <a:ext cx="8483640" cy="88511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E03C4AA-7F69-47DB-B0C7-C398C29343E8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050" noProof="0" dirty="0"/>
              <a:t>Sustainable city – open to the world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C074B770-0EA6-4F66-9FFD-B93A32E9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3239" y="6192592"/>
            <a:ext cx="1408074" cy="43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997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66CA57-627C-4882-9601-245D15D92392}"/>
              </a:ext>
            </a:extLst>
          </p:cNvPr>
          <p:cNvSpPr/>
          <p:nvPr userDrawn="1"/>
        </p:nvSpPr>
        <p:spPr>
          <a:xfrm>
            <a:off x="407988" y="404813"/>
            <a:ext cx="11376025" cy="5508000"/>
          </a:xfrm>
          <a:prstGeom prst="rect">
            <a:avLst/>
          </a:prstGeom>
          <a:solidFill>
            <a:srgbClr val="FBF2B4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841" y="2404809"/>
            <a:ext cx="9134323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342DF79A-2F90-4571-9186-463C098CD593}"/>
              </a:ext>
            </a:extLst>
          </p:cNvPr>
          <p:cNvSpPr txBox="1"/>
          <p:nvPr userDrawn="1"/>
        </p:nvSpPr>
        <p:spPr>
          <a:xfrm>
            <a:off x="407988" y="6453188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050" noProof="0" dirty="0"/>
              <a:t>Sustainable city – open to the world</a:t>
            </a:r>
          </a:p>
        </p:txBody>
      </p:sp>
      <p:pic>
        <p:nvPicPr>
          <p:cNvPr id="9" name="Bildobjekt 8" descr="Logo" title="Logo">
            <a:extLst>
              <a:ext uri="{FF2B5EF4-FFF2-40B4-BE49-F238E27FC236}">
                <a16:creationId xmlns:a16="http://schemas.microsoft.com/office/drawing/2014/main" id="{AA0E18EE-2CEC-4852-A7B9-74C3C8DBDE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3239" y="6192592"/>
            <a:ext cx="1408074" cy="43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357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407987" y="1144857"/>
            <a:ext cx="11374809" cy="5307954"/>
          </a:xfrm>
          <a:prstGeom prst="rect">
            <a:avLst/>
          </a:prstGeom>
          <a:solidFill>
            <a:srgbClr val="FBF2B4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59EA681C-7F63-4E68-BF20-7FBD2EA347FE}"/>
              </a:ext>
            </a:extLst>
          </p:cNvPr>
          <p:cNvSpPr txBox="1"/>
          <p:nvPr userDrawn="1"/>
        </p:nvSpPr>
        <p:spPr>
          <a:xfrm>
            <a:off x="407987" y="580165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100" noProof="0" dirty="0">
                <a:latin typeface="+mn-lt"/>
              </a:rPr>
              <a:t>Sustainable</a:t>
            </a:r>
            <a:r>
              <a:rPr lang="sv-SE" sz="1100" dirty="0">
                <a:latin typeface="+mn-lt"/>
              </a:rPr>
              <a:t> city – </a:t>
            </a:r>
            <a:r>
              <a:rPr lang="en-GB" sz="1100" noProof="0" dirty="0">
                <a:latin typeface="+mn-lt"/>
              </a:rPr>
              <a:t>open</a:t>
            </a:r>
            <a:r>
              <a:rPr lang="sv-SE" sz="1100" dirty="0">
                <a:latin typeface="+mn-lt"/>
              </a:rPr>
              <a:t> to </a:t>
            </a:r>
            <a:r>
              <a:rPr lang="en-GB" sz="1100" noProof="0" dirty="0">
                <a:latin typeface="+mn-lt"/>
              </a:rPr>
              <a:t>the</a:t>
            </a:r>
            <a:r>
              <a:rPr lang="sv-SE" sz="1100" dirty="0">
                <a:latin typeface="+mn-lt"/>
              </a:rPr>
              <a:t> </a:t>
            </a:r>
            <a:r>
              <a:rPr lang="en-GB" sz="1100" noProof="0" dirty="0">
                <a:latin typeface="+mn-lt"/>
              </a:rPr>
              <a:t>world</a:t>
            </a:r>
          </a:p>
        </p:txBody>
      </p:sp>
      <p:pic>
        <p:nvPicPr>
          <p:cNvPr id="9" name="Bildobjekt 8" descr="Logo" title="Logo">
            <a:extLst>
              <a:ext uri="{FF2B5EF4-FFF2-40B4-BE49-F238E27FC236}">
                <a16:creationId xmlns:a16="http://schemas.microsoft.com/office/drawing/2014/main" id="{F2E4013E-C0D9-4954-9C8C-8E66EECC33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6478" y="399624"/>
            <a:ext cx="1694835" cy="524301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1FBA0FA7-3692-45F4-920E-DE4DDE72BA34}"/>
              </a:ext>
            </a:extLst>
          </p:cNvPr>
          <p:cNvSpPr txBox="1"/>
          <p:nvPr userDrawn="1"/>
        </p:nvSpPr>
        <p:spPr>
          <a:xfrm>
            <a:off x="1420650" y="2405064"/>
            <a:ext cx="3026004" cy="30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 defTabSz="91433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700" kern="0" baseline="0">
                <a:solidFill>
                  <a:schemeClr val="bg1"/>
                </a:solidFill>
                <a:latin typeface="+mj-lt"/>
              </a:defRPr>
            </a:lvl1pPr>
            <a:lvl2pPr marL="457167" indent="-230384" defTabSz="91433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700"/>
            </a:lvl2pPr>
            <a:lvl3pPr marL="687548" indent="-230384" defTabSz="91433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700"/>
            </a:lvl3pPr>
            <a:lvl4pPr marL="914332" indent="-228584" defTabSz="91433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700"/>
            </a:lvl4pPr>
            <a:lvl5pPr marL="1144714" indent="-228584" defTabSz="914332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700"/>
            </a:lvl5pPr>
            <a:lvl6pPr marL="2514412" indent="-228584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578" indent="-228584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744" indent="-228584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5910" indent="-228584" defTabSz="91433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GB" noProof="0" dirty="0">
                <a:solidFill>
                  <a:schemeClr val="tx1"/>
                </a:solidFill>
              </a:rPr>
              <a:t>Contact</a:t>
            </a:r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7C411359-1E37-4006-93F2-E1816CD57D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2830624"/>
            <a:ext cx="6148878" cy="2971086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Department</a:t>
            </a:r>
            <a:br>
              <a:rPr lang="en-GB" noProof="0" dirty="0"/>
            </a:br>
            <a:r>
              <a:rPr lang="en-GB" noProof="0" dirty="0"/>
              <a:t>Section, City of Gothenburg</a:t>
            </a:r>
            <a:br>
              <a:rPr lang="en-GB" noProof="0" dirty="0"/>
            </a:br>
            <a:r>
              <a:rPr lang="en-GB" noProof="0" dirty="0"/>
              <a:t>Name</a:t>
            </a:r>
            <a:br>
              <a:rPr lang="en-GB" noProof="0" dirty="0"/>
            </a:br>
            <a:r>
              <a:rPr lang="en-GB" noProof="0" dirty="0"/>
              <a:t>name@name.se</a:t>
            </a:r>
          </a:p>
        </p:txBody>
      </p:sp>
    </p:spTree>
    <p:extLst>
      <p:ext uri="{BB962C8B-B14F-4D97-AF65-F5344CB8AC3E}">
        <p14:creationId xmlns:p14="http://schemas.microsoft.com/office/powerpoint/2010/main" val="42516649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89693160-C8B1-462F-BBB6-5D879797A9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295525"/>
            <a:ext cx="142658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89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endParaRPr lang="en-GB" noProof="0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AEB2E3D-92F2-44E1-BB5F-C8FAE387A996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 err="1"/>
              <a:t>Sustainable</a:t>
            </a:r>
            <a:r>
              <a:rPr lang="sv-SE" sz="1100" dirty="0"/>
              <a:t> city – </a:t>
            </a:r>
            <a:r>
              <a:rPr lang="sv-SE" sz="1100" dirty="0" err="1"/>
              <a:t>open</a:t>
            </a:r>
            <a:r>
              <a:rPr lang="sv-SE" sz="1100" dirty="0"/>
              <a:t> to the </a:t>
            </a:r>
            <a:r>
              <a:rPr lang="sv-SE" sz="1100" dirty="0" err="1"/>
              <a:t>world</a:t>
            </a:r>
            <a:endParaRPr lang="sv-SE" sz="11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BD82C6B8-8EBF-4086-9091-AFC67E29255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76478" y="399624"/>
            <a:ext cx="1694835" cy="524301"/>
          </a:xfrm>
          <a:prstGeom prst="rect">
            <a:avLst/>
          </a:prstGeom>
        </p:spPr>
      </p:pic>
      <p:sp>
        <p:nvSpPr>
          <p:cNvPr id="9" name="Platshållare för bildnummer 1">
            <a:extLst>
              <a:ext uri="{FF2B5EF4-FFF2-40B4-BE49-F238E27FC236}">
                <a16:creationId xmlns:a16="http://schemas.microsoft.com/office/drawing/2014/main" id="{42C7005E-457D-4F7A-96EB-B0DECC4BCE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86967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8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49" r:id="rId10"/>
    <p:sldLayoutId id="2147484057" r:id="rId11"/>
    <p:sldLayoutId id="2147484058" r:id="rId12"/>
    <p:sldLayoutId id="2147484047" r:id="rId13"/>
    <p:sldLayoutId id="2147484408" r:id="rId14"/>
    <p:sldLayoutId id="2147484409" r:id="rId15"/>
    <p:sldLayoutId id="2147484043" r:id="rId16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 userDrawn="1">
          <p15:clr>
            <a:srgbClr val="F26B43"/>
          </p15:clr>
        </p15:guide>
        <p15:guide id="9" orient="horz" pos="255" userDrawn="1">
          <p15:clr>
            <a:srgbClr val="F26B43"/>
          </p15:clr>
        </p15:guide>
        <p15:guide id="10" pos="257" userDrawn="1">
          <p15:clr>
            <a:srgbClr val="F26B43"/>
          </p15:clr>
        </p15:guide>
        <p15:guide id="11" pos="7423" userDrawn="1">
          <p15:clr>
            <a:srgbClr val="F26B43"/>
          </p15:clr>
        </p15:guide>
        <p15:guide id="12" orient="horz" pos="4156" userDrawn="1">
          <p15:clr>
            <a:srgbClr val="F26B43"/>
          </p15:clr>
        </p15:guide>
        <p15:guide id="14" orient="horz" pos="1095" userDrawn="1">
          <p15:clr>
            <a:srgbClr val="F26B43"/>
          </p15:clr>
        </p15:guide>
        <p15:guide id="15" orient="horz" pos="550" userDrawn="1">
          <p15:clr>
            <a:srgbClr val="F26B43"/>
          </p15:clr>
        </p15:guide>
        <p15:guide id="16" orient="horz" pos="3725" userDrawn="1">
          <p15:clr>
            <a:srgbClr val="F26B43"/>
          </p15:clr>
        </p15:guide>
        <p15:guide id="17" orient="horz" pos="406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endParaRPr lang="en-GB" noProof="0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AEB2E3D-92F2-44E1-BB5F-C8FAE387A996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 err="1"/>
              <a:t>Sustainable</a:t>
            </a:r>
            <a:r>
              <a:rPr lang="sv-SE" sz="1100" dirty="0"/>
              <a:t> city – </a:t>
            </a:r>
            <a:r>
              <a:rPr lang="sv-SE" sz="1100" dirty="0" err="1"/>
              <a:t>open</a:t>
            </a:r>
            <a:r>
              <a:rPr lang="sv-SE" sz="1100" dirty="0"/>
              <a:t> to the </a:t>
            </a:r>
            <a:r>
              <a:rPr lang="sv-SE" sz="1100" dirty="0" err="1"/>
              <a:t>world</a:t>
            </a:r>
            <a:endParaRPr lang="sv-SE" sz="11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11B7EB5D-3EFD-4B32-B1F9-D5D83F4B7DC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76478" y="399624"/>
            <a:ext cx="1694835" cy="524301"/>
          </a:xfrm>
          <a:prstGeom prst="rect">
            <a:avLst/>
          </a:prstGeom>
        </p:spPr>
      </p:pic>
      <p:sp>
        <p:nvSpPr>
          <p:cNvPr id="9" name="Platshållare för bildnummer 1">
            <a:extLst>
              <a:ext uri="{FF2B5EF4-FFF2-40B4-BE49-F238E27FC236}">
                <a16:creationId xmlns:a16="http://schemas.microsoft.com/office/drawing/2014/main" id="{FD13E6D4-D0DE-4E84-AC35-451E2AB7AC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9668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1" r:id="rId1"/>
    <p:sldLayoutId id="2147484412" r:id="rId2"/>
    <p:sldLayoutId id="2147484413" r:id="rId3"/>
    <p:sldLayoutId id="2147484414" r:id="rId4"/>
    <p:sldLayoutId id="2147484415" r:id="rId5"/>
    <p:sldLayoutId id="2147484416" r:id="rId6"/>
    <p:sldLayoutId id="2147484417" r:id="rId7"/>
    <p:sldLayoutId id="2147484418" r:id="rId8"/>
    <p:sldLayoutId id="2147484419" r:id="rId9"/>
    <p:sldLayoutId id="2147484420" r:id="rId10"/>
    <p:sldLayoutId id="2147484421" r:id="rId11"/>
    <p:sldLayoutId id="2147484422" r:id="rId12"/>
    <p:sldLayoutId id="2147484423" r:id="rId13"/>
    <p:sldLayoutId id="2147484424" r:id="rId14"/>
    <p:sldLayoutId id="2147484425" r:id="rId15"/>
    <p:sldLayoutId id="2147484426" r:id="rId16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>
          <p15:clr>
            <a:srgbClr val="F26B43"/>
          </p15:clr>
        </p15:guide>
        <p15:guide id="9" orient="horz" pos="255">
          <p15:clr>
            <a:srgbClr val="F26B43"/>
          </p15:clr>
        </p15:guide>
        <p15:guide id="10" pos="257">
          <p15:clr>
            <a:srgbClr val="F26B43"/>
          </p15:clr>
        </p15:guide>
        <p15:guide id="11" pos="7423">
          <p15:clr>
            <a:srgbClr val="F26B43"/>
          </p15:clr>
        </p15:guide>
        <p15:guide id="12" orient="horz" pos="4156">
          <p15:clr>
            <a:srgbClr val="F26B43"/>
          </p15:clr>
        </p15:guide>
        <p15:guide id="14" orient="horz" pos="1095">
          <p15:clr>
            <a:srgbClr val="F26B43"/>
          </p15:clr>
        </p15:guide>
        <p15:guide id="15" orient="horz" pos="550">
          <p15:clr>
            <a:srgbClr val="F26B43"/>
          </p15:clr>
        </p15:guide>
        <p15:guide id="16" orient="horz" pos="3725">
          <p15:clr>
            <a:srgbClr val="F26B43"/>
          </p15:clr>
        </p15:guide>
        <p15:guide id="17" orient="horz" pos="406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endParaRPr lang="en-GB" noProof="0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AEB2E3D-92F2-44E1-BB5F-C8FAE387A996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 err="1"/>
              <a:t>Sustainable</a:t>
            </a:r>
            <a:r>
              <a:rPr lang="sv-SE" sz="1100" dirty="0"/>
              <a:t> city – </a:t>
            </a:r>
            <a:r>
              <a:rPr lang="sv-SE" sz="1100" dirty="0" err="1"/>
              <a:t>open</a:t>
            </a:r>
            <a:r>
              <a:rPr lang="sv-SE" sz="1100" dirty="0"/>
              <a:t> to the </a:t>
            </a:r>
            <a:r>
              <a:rPr lang="sv-SE" sz="1100" dirty="0" err="1"/>
              <a:t>world</a:t>
            </a:r>
            <a:endParaRPr lang="sv-SE" sz="11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D1D8E703-8565-4F78-BDF6-D55205410E2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76478" y="399624"/>
            <a:ext cx="1694835" cy="524301"/>
          </a:xfrm>
          <a:prstGeom prst="rect">
            <a:avLst/>
          </a:prstGeom>
        </p:spPr>
      </p:pic>
      <p:sp>
        <p:nvSpPr>
          <p:cNvPr id="9" name="Platshållare för bildnummer 1">
            <a:extLst>
              <a:ext uri="{FF2B5EF4-FFF2-40B4-BE49-F238E27FC236}">
                <a16:creationId xmlns:a16="http://schemas.microsoft.com/office/drawing/2014/main" id="{19F339AF-9DD0-46D9-8BCA-C2582C895A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646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8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  <p:sldLayoutId id="2147484439" r:id="rId12"/>
    <p:sldLayoutId id="2147484440" r:id="rId13"/>
    <p:sldLayoutId id="2147484441" r:id="rId14"/>
    <p:sldLayoutId id="2147484442" r:id="rId15"/>
    <p:sldLayoutId id="2147484443" r:id="rId16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>
          <p15:clr>
            <a:srgbClr val="F26B43"/>
          </p15:clr>
        </p15:guide>
        <p15:guide id="9" orient="horz" pos="255">
          <p15:clr>
            <a:srgbClr val="F26B43"/>
          </p15:clr>
        </p15:guide>
        <p15:guide id="10" pos="257">
          <p15:clr>
            <a:srgbClr val="F26B43"/>
          </p15:clr>
        </p15:guide>
        <p15:guide id="11" pos="7423">
          <p15:clr>
            <a:srgbClr val="F26B43"/>
          </p15:clr>
        </p15:guide>
        <p15:guide id="12" orient="horz" pos="4156">
          <p15:clr>
            <a:srgbClr val="F26B43"/>
          </p15:clr>
        </p15:guide>
        <p15:guide id="14" orient="horz" pos="1095">
          <p15:clr>
            <a:srgbClr val="F26B43"/>
          </p15:clr>
        </p15:guide>
        <p15:guide id="15" orient="horz" pos="550">
          <p15:clr>
            <a:srgbClr val="F26B43"/>
          </p15:clr>
        </p15:guide>
        <p15:guide id="16" orient="horz" pos="3725">
          <p15:clr>
            <a:srgbClr val="F26B43"/>
          </p15:clr>
        </p15:guide>
        <p15:guide id="17" orient="horz" pos="406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endParaRPr lang="en-GB" noProof="0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AEB2E3D-92F2-44E1-BB5F-C8FAE387A996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 err="1"/>
              <a:t>Sustainable</a:t>
            </a:r>
            <a:r>
              <a:rPr lang="sv-SE" sz="1100" dirty="0"/>
              <a:t> city – </a:t>
            </a:r>
            <a:r>
              <a:rPr lang="sv-SE" sz="1100" dirty="0" err="1"/>
              <a:t>open</a:t>
            </a:r>
            <a:r>
              <a:rPr lang="sv-SE" sz="1100" dirty="0"/>
              <a:t> to the </a:t>
            </a:r>
            <a:r>
              <a:rPr lang="sv-SE" sz="1100" dirty="0" err="1"/>
              <a:t>world</a:t>
            </a:r>
            <a:endParaRPr lang="sv-SE" sz="11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ED3B116E-0C28-41AF-828E-8C79609E20F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76478" y="399624"/>
            <a:ext cx="1694835" cy="524301"/>
          </a:xfrm>
          <a:prstGeom prst="rect">
            <a:avLst/>
          </a:prstGeom>
        </p:spPr>
      </p:pic>
      <p:sp>
        <p:nvSpPr>
          <p:cNvPr id="9" name="Platshållare för bildnummer 1">
            <a:extLst>
              <a:ext uri="{FF2B5EF4-FFF2-40B4-BE49-F238E27FC236}">
                <a16:creationId xmlns:a16="http://schemas.microsoft.com/office/drawing/2014/main" id="{66CB8FBA-DFDC-4F31-80C9-8BACEFD69F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43784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5" r:id="rId1"/>
    <p:sldLayoutId id="2147484446" r:id="rId2"/>
    <p:sldLayoutId id="2147484447" r:id="rId3"/>
    <p:sldLayoutId id="2147484448" r:id="rId4"/>
    <p:sldLayoutId id="2147484449" r:id="rId5"/>
    <p:sldLayoutId id="2147484450" r:id="rId6"/>
    <p:sldLayoutId id="2147484451" r:id="rId7"/>
    <p:sldLayoutId id="2147484452" r:id="rId8"/>
    <p:sldLayoutId id="2147484453" r:id="rId9"/>
    <p:sldLayoutId id="2147484454" r:id="rId10"/>
    <p:sldLayoutId id="2147484455" r:id="rId11"/>
    <p:sldLayoutId id="2147484456" r:id="rId12"/>
    <p:sldLayoutId id="2147484457" r:id="rId13"/>
    <p:sldLayoutId id="2147484458" r:id="rId14"/>
    <p:sldLayoutId id="2147484459" r:id="rId15"/>
    <p:sldLayoutId id="2147484460" r:id="rId16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>
          <p15:clr>
            <a:srgbClr val="F26B43"/>
          </p15:clr>
        </p15:guide>
        <p15:guide id="9" orient="horz" pos="255">
          <p15:clr>
            <a:srgbClr val="F26B43"/>
          </p15:clr>
        </p15:guide>
        <p15:guide id="10" pos="257">
          <p15:clr>
            <a:srgbClr val="F26B43"/>
          </p15:clr>
        </p15:guide>
        <p15:guide id="11" pos="7423">
          <p15:clr>
            <a:srgbClr val="F26B43"/>
          </p15:clr>
        </p15:guide>
        <p15:guide id="12" orient="horz" pos="4156">
          <p15:clr>
            <a:srgbClr val="F26B43"/>
          </p15:clr>
        </p15:guide>
        <p15:guide id="14" orient="horz" pos="1095">
          <p15:clr>
            <a:srgbClr val="F26B43"/>
          </p15:clr>
        </p15:guide>
        <p15:guide id="15" orient="horz" pos="550">
          <p15:clr>
            <a:srgbClr val="F26B43"/>
          </p15:clr>
        </p15:guide>
        <p15:guide id="16" orient="horz" pos="3725">
          <p15:clr>
            <a:srgbClr val="F26B43"/>
          </p15:clr>
        </p15:guide>
        <p15:guide id="17" orient="horz" pos="406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endParaRPr lang="en-GB" noProof="0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AEB2E3D-92F2-44E1-BB5F-C8FAE387A996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 err="1"/>
              <a:t>Sustainable</a:t>
            </a:r>
            <a:r>
              <a:rPr lang="sv-SE" sz="1100" dirty="0"/>
              <a:t> city – </a:t>
            </a:r>
            <a:r>
              <a:rPr lang="sv-SE" sz="1100" dirty="0" err="1"/>
              <a:t>open</a:t>
            </a:r>
            <a:r>
              <a:rPr lang="sv-SE" sz="1100" dirty="0"/>
              <a:t> to the </a:t>
            </a:r>
            <a:r>
              <a:rPr lang="sv-SE" sz="1100" dirty="0" err="1"/>
              <a:t>world</a:t>
            </a:r>
            <a:endParaRPr lang="sv-SE" sz="11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3EBD1E13-5ACB-42AF-9797-7FACAA9B35F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76478" y="399624"/>
            <a:ext cx="1694835" cy="524301"/>
          </a:xfrm>
          <a:prstGeom prst="rect">
            <a:avLst/>
          </a:prstGeom>
        </p:spPr>
      </p:pic>
      <p:sp>
        <p:nvSpPr>
          <p:cNvPr id="9" name="Platshållare för bildnummer 1">
            <a:extLst>
              <a:ext uri="{FF2B5EF4-FFF2-40B4-BE49-F238E27FC236}">
                <a16:creationId xmlns:a16="http://schemas.microsoft.com/office/drawing/2014/main" id="{5361B698-90C5-44D9-A755-D3C0A7F1E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85153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2" r:id="rId1"/>
    <p:sldLayoutId id="2147484463" r:id="rId2"/>
    <p:sldLayoutId id="2147484464" r:id="rId3"/>
    <p:sldLayoutId id="2147484465" r:id="rId4"/>
    <p:sldLayoutId id="2147484466" r:id="rId5"/>
    <p:sldLayoutId id="2147484467" r:id="rId6"/>
    <p:sldLayoutId id="2147484468" r:id="rId7"/>
    <p:sldLayoutId id="2147484469" r:id="rId8"/>
    <p:sldLayoutId id="2147484470" r:id="rId9"/>
    <p:sldLayoutId id="2147484471" r:id="rId10"/>
    <p:sldLayoutId id="2147484472" r:id="rId11"/>
    <p:sldLayoutId id="2147484473" r:id="rId12"/>
    <p:sldLayoutId id="2147484474" r:id="rId13"/>
    <p:sldLayoutId id="2147484475" r:id="rId14"/>
    <p:sldLayoutId id="2147484476" r:id="rId15"/>
    <p:sldLayoutId id="2147484477" r:id="rId16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>
          <p15:clr>
            <a:srgbClr val="F26B43"/>
          </p15:clr>
        </p15:guide>
        <p15:guide id="9" orient="horz" pos="255">
          <p15:clr>
            <a:srgbClr val="F26B43"/>
          </p15:clr>
        </p15:guide>
        <p15:guide id="10" pos="257">
          <p15:clr>
            <a:srgbClr val="F26B43"/>
          </p15:clr>
        </p15:guide>
        <p15:guide id="11" pos="7423">
          <p15:clr>
            <a:srgbClr val="F26B43"/>
          </p15:clr>
        </p15:guide>
        <p15:guide id="12" orient="horz" pos="4156">
          <p15:clr>
            <a:srgbClr val="F26B43"/>
          </p15:clr>
        </p15:guide>
        <p15:guide id="14" orient="horz" pos="1095">
          <p15:clr>
            <a:srgbClr val="F26B43"/>
          </p15:clr>
        </p15:guide>
        <p15:guide id="15" orient="horz" pos="550">
          <p15:clr>
            <a:srgbClr val="F26B43"/>
          </p15:clr>
        </p15:guide>
        <p15:guide id="16" orient="horz" pos="3725">
          <p15:clr>
            <a:srgbClr val="F26B43"/>
          </p15:clr>
        </p15:guide>
        <p15:guide id="17" orient="horz" pos="4065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9170279" cy="73695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endParaRPr lang="en-GB" noProof="0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AEB2E3D-92F2-44E1-BB5F-C8FAE387A996}"/>
              </a:ext>
            </a:extLst>
          </p:cNvPr>
          <p:cNvSpPr txBox="1"/>
          <p:nvPr userDrawn="1"/>
        </p:nvSpPr>
        <p:spPr>
          <a:xfrm>
            <a:off x="407988" y="6454562"/>
            <a:ext cx="8640000" cy="1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 dirty="0" err="1"/>
              <a:t>Sustainable</a:t>
            </a:r>
            <a:r>
              <a:rPr lang="sv-SE" sz="1100" dirty="0"/>
              <a:t> city – </a:t>
            </a:r>
            <a:r>
              <a:rPr lang="sv-SE" sz="1100" dirty="0" err="1"/>
              <a:t>open</a:t>
            </a:r>
            <a:r>
              <a:rPr lang="sv-SE" sz="1100" dirty="0"/>
              <a:t> to the </a:t>
            </a:r>
            <a:r>
              <a:rPr lang="sv-SE" sz="1100" dirty="0" err="1"/>
              <a:t>world</a:t>
            </a:r>
            <a:endParaRPr lang="sv-SE" sz="11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00" y="1744652"/>
            <a:ext cx="10080000" cy="41687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 err="1"/>
              <a:t>Redigera</a:t>
            </a:r>
            <a:r>
              <a:rPr lang="en-GB" noProof="0" dirty="0"/>
              <a:t> format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bakgrundstext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pic>
        <p:nvPicPr>
          <p:cNvPr id="7" name="Bildobjekt 6" descr="Logo" title="Logo">
            <a:extLst>
              <a:ext uri="{FF2B5EF4-FFF2-40B4-BE49-F238E27FC236}">
                <a16:creationId xmlns:a16="http://schemas.microsoft.com/office/drawing/2014/main" id="{1F7F6352-7612-4989-B4EB-5A69A6713A5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76478" y="399624"/>
            <a:ext cx="1694835" cy="524301"/>
          </a:xfrm>
          <a:prstGeom prst="rect">
            <a:avLst/>
          </a:prstGeom>
        </p:spPr>
      </p:pic>
      <p:sp>
        <p:nvSpPr>
          <p:cNvPr id="9" name="Platshållare för bildnummer 1">
            <a:extLst>
              <a:ext uri="{FF2B5EF4-FFF2-40B4-BE49-F238E27FC236}">
                <a16:creationId xmlns:a16="http://schemas.microsoft.com/office/drawing/2014/main" id="{B9482038-B4BA-4B15-8B23-E95FBF7637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453187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2985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3" r:id="rId1"/>
    <p:sldLayoutId id="2147484514" r:id="rId2"/>
    <p:sldLayoutId id="2147484515" r:id="rId3"/>
    <p:sldLayoutId id="2147484516" r:id="rId4"/>
    <p:sldLayoutId id="2147484517" r:id="rId5"/>
    <p:sldLayoutId id="2147484518" r:id="rId6"/>
    <p:sldLayoutId id="2147484519" r:id="rId7"/>
    <p:sldLayoutId id="2147484520" r:id="rId8"/>
    <p:sldLayoutId id="2147484521" r:id="rId9"/>
    <p:sldLayoutId id="2147484522" r:id="rId10"/>
    <p:sldLayoutId id="2147484523" r:id="rId11"/>
    <p:sldLayoutId id="2147484524" r:id="rId12"/>
    <p:sldLayoutId id="2147484525" r:id="rId13"/>
    <p:sldLayoutId id="2147484526" r:id="rId14"/>
    <p:sldLayoutId id="2147484527" r:id="rId15"/>
    <p:sldLayoutId id="2147484528" r:id="rId16"/>
  </p:sldLayoutIdLs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000" b="1" kern="0" spc="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>
          <p15:clr>
            <a:srgbClr val="F26B43"/>
          </p15:clr>
        </p15:guide>
        <p15:guide id="9" orient="horz" pos="255">
          <p15:clr>
            <a:srgbClr val="F26B43"/>
          </p15:clr>
        </p15:guide>
        <p15:guide id="10" pos="257">
          <p15:clr>
            <a:srgbClr val="F26B43"/>
          </p15:clr>
        </p15:guide>
        <p15:guide id="11" pos="7423">
          <p15:clr>
            <a:srgbClr val="F26B43"/>
          </p15:clr>
        </p15:guide>
        <p15:guide id="12" orient="horz" pos="4156">
          <p15:clr>
            <a:srgbClr val="F26B43"/>
          </p15:clr>
        </p15:guide>
        <p15:guide id="14" orient="horz" pos="1095">
          <p15:clr>
            <a:srgbClr val="F26B43"/>
          </p15:clr>
        </p15:guide>
        <p15:guide id="15" orient="horz" pos="550">
          <p15:clr>
            <a:srgbClr val="F26B43"/>
          </p15:clr>
        </p15:guide>
        <p15:guide id="16" orient="horz" pos="3725">
          <p15:clr>
            <a:srgbClr val="F26B43"/>
          </p15:clr>
        </p15:guide>
        <p15:guide id="17" orient="horz" pos="40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6B2AE5F-C36D-40C3-94C1-40066390BC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noProof="0" dirty="0"/>
              <a:t>HDEV – waste collection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5A57A98-CCC3-4F5F-A317-6AD4795AE7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Our experience – so far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830FA77-BD12-481A-9001-866CFDC6A5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Peter Årnes City of Gothenburg</a:t>
            </a:r>
          </a:p>
        </p:txBody>
      </p:sp>
    </p:spTree>
    <p:extLst>
      <p:ext uri="{BB962C8B-B14F-4D97-AF65-F5344CB8AC3E}">
        <p14:creationId xmlns:p14="http://schemas.microsoft.com/office/powerpoint/2010/main" val="2414575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58E6D3-C629-27E4-AA32-02B89A0D3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…and </a:t>
            </a:r>
            <a:r>
              <a:rPr lang="sv-SE" dirty="0" err="1"/>
              <a:t>more</a:t>
            </a:r>
            <a:r>
              <a:rPr lang="sv-SE" dirty="0"/>
              <a:t> to come</a:t>
            </a:r>
          </a:p>
        </p:txBody>
      </p:sp>
      <p:pic>
        <p:nvPicPr>
          <p:cNvPr id="4" name="Bildobjekt 3" descr="En bild som visar himmel, utomhus, stad, väg&#10;&#10;Automatiskt genererad beskrivning">
            <a:extLst>
              <a:ext uri="{FF2B5EF4-FFF2-40B4-BE49-F238E27FC236}">
                <a16:creationId xmlns:a16="http://schemas.microsoft.com/office/drawing/2014/main" id="{7CD1850F-FB78-90C6-3945-977E6D92B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54" y="1736725"/>
            <a:ext cx="5035079" cy="3727579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7F21A8C-9081-01F1-7448-9C17F1FBAAB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0121" y="1736725"/>
            <a:ext cx="4272116" cy="4032000"/>
          </a:xfrm>
        </p:spPr>
        <p:txBody>
          <a:bodyPr/>
          <a:lstStyle/>
          <a:p>
            <a:r>
              <a:rPr lang="en-GB" dirty="0"/>
              <a:t>From this spring the tug boat that take care of our floating recycling barge will also be electric. </a:t>
            </a:r>
          </a:p>
          <a:p>
            <a:r>
              <a:rPr lang="en-GB" dirty="0"/>
              <a:t>From next year we will have at least two more hydrogen waste trucks (18 ton) and one hydrogen </a:t>
            </a:r>
            <a:r>
              <a:rPr lang="en-GB" dirty="0" err="1"/>
              <a:t>hooklift</a:t>
            </a:r>
            <a:r>
              <a:rPr lang="en-GB" dirty="0"/>
              <a:t>.</a:t>
            </a:r>
          </a:p>
          <a:p>
            <a:r>
              <a:rPr lang="en-GB" dirty="0"/>
              <a:t>We are soon preparing next big procurement were the contract will start 2025. There will be at least 15 waste trucks but we are not ready with the special demands yet.</a:t>
            </a:r>
          </a:p>
        </p:txBody>
      </p:sp>
    </p:spTree>
    <p:extLst>
      <p:ext uri="{BB962C8B-B14F-4D97-AF65-F5344CB8AC3E}">
        <p14:creationId xmlns:p14="http://schemas.microsoft.com/office/powerpoint/2010/main" val="827355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853B4EC-FAFD-1EA3-42D9-AFC0719FE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Some</a:t>
            </a:r>
            <a:r>
              <a:rPr lang="sv-SE" dirty="0"/>
              <a:t> </a:t>
            </a:r>
            <a:r>
              <a:rPr lang="sv-SE" dirty="0" err="1"/>
              <a:t>conclusions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5C0440D-0523-9F2E-50C5-F1F45FD1138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6000" y="1736725"/>
            <a:ext cx="3516000" cy="40320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BATTERY</a:t>
            </a:r>
          </a:p>
          <a:p>
            <a:r>
              <a:rPr lang="en-GB" dirty="0"/>
              <a:t>Less expensive</a:t>
            </a:r>
          </a:p>
          <a:p>
            <a:r>
              <a:rPr lang="en-GB" dirty="0"/>
              <a:t>Better infrastructure (so far)</a:t>
            </a:r>
          </a:p>
          <a:p>
            <a:r>
              <a:rPr lang="en-GB" dirty="0"/>
              <a:t>Better energy efficiency</a:t>
            </a:r>
          </a:p>
          <a:p>
            <a:r>
              <a:rPr lang="en-GB" dirty="0"/>
              <a:t>More analysing before buying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E8DA6835-527B-CEFC-9DFA-4F598961CA24}"/>
              </a:ext>
            </a:extLst>
          </p:cNvPr>
          <p:cNvSpPr txBox="1">
            <a:spLocks/>
          </p:cNvSpPr>
          <p:nvPr/>
        </p:nvSpPr>
        <p:spPr>
          <a:xfrm>
            <a:off x="6627067" y="1736725"/>
            <a:ext cx="3516000" cy="403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30384" indent="-230384" algn="l" defTabSz="914332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7" indent="-230384" algn="l" defTabSz="91433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7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7548" indent="-230384" algn="l" defTabSz="91433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7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332" indent="-228584" algn="l" defTabSz="91433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4714" indent="-228584" algn="l" defTabSz="91433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HYDROGEN</a:t>
            </a:r>
          </a:p>
          <a:p>
            <a:r>
              <a:rPr lang="en-GB" dirty="0"/>
              <a:t>Longer range</a:t>
            </a:r>
          </a:p>
          <a:p>
            <a:r>
              <a:rPr lang="en-GB"/>
              <a:t>Short gas-filling </a:t>
            </a:r>
            <a:r>
              <a:rPr lang="en-GB" dirty="0"/>
              <a:t>time</a:t>
            </a:r>
          </a:p>
          <a:p>
            <a:r>
              <a:rPr lang="en-GB" dirty="0"/>
              <a:t>Better payload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3472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805A33EB-D6DD-4B92-8FAD-DC44080826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Peter Årnes</a:t>
            </a:r>
          </a:p>
          <a:p>
            <a:r>
              <a:rPr lang="en-GB" dirty="0"/>
              <a:t>City of Gothenburg</a:t>
            </a:r>
          </a:p>
          <a:p>
            <a:r>
              <a:rPr lang="en-GB" dirty="0"/>
              <a:t>Waste department</a:t>
            </a:r>
          </a:p>
          <a:p>
            <a:r>
              <a:rPr lang="en-GB" dirty="0"/>
              <a:t>peter.arnes@kretsloppochvatten.goteborg.se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07B895BB-AA5E-6AC3-F855-E5C9A7BB2E79}"/>
              </a:ext>
            </a:extLst>
          </p:cNvPr>
          <p:cNvSpPr txBox="1"/>
          <p:nvPr/>
        </p:nvSpPr>
        <p:spPr>
          <a:xfrm rot="1659769">
            <a:off x="5400676" y="3457575"/>
            <a:ext cx="6734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Thanks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441568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670B5D58-B173-4C7C-84DC-4F2058DDE5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736" y="1736727"/>
            <a:ext cx="5494151" cy="2867641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68C7F8EE-33EF-4D65-AC6A-A103F47DB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Short instruction</a:t>
            </a:r>
            <a:endParaRPr lang="en-GB" noProof="0" dirty="0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94377B53-C402-47F8-91E7-96DE64C046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The master templates consists of 8 different templates each witch matching colours</a:t>
            </a:r>
          </a:p>
          <a:p>
            <a:r>
              <a:rPr lang="en-GB" dirty="0"/>
              <a:t>If you want to change template for a slide choose </a:t>
            </a:r>
            <a:r>
              <a:rPr lang="en-GB" b="1" dirty="0"/>
              <a:t>LAYOUT</a:t>
            </a:r>
            <a:r>
              <a:rPr lang="en-GB" dirty="0"/>
              <a:t> under the </a:t>
            </a:r>
            <a:r>
              <a:rPr lang="en-GB" b="1" dirty="0"/>
              <a:t>START-tab</a:t>
            </a:r>
            <a:r>
              <a:rPr lang="en-GB" dirty="0"/>
              <a:t>.</a:t>
            </a:r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91EFB9FB-B887-47A1-9F09-2D30C7809E94}"/>
              </a:ext>
            </a:extLst>
          </p:cNvPr>
          <p:cNvSpPr/>
          <p:nvPr/>
        </p:nvSpPr>
        <p:spPr>
          <a:xfrm>
            <a:off x="7224670" y="1973654"/>
            <a:ext cx="362139" cy="172015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0331E15E-E078-4AC8-A72A-AA27DE610FF7}"/>
              </a:ext>
            </a:extLst>
          </p:cNvPr>
          <p:cNvSpPr/>
          <p:nvPr/>
        </p:nvSpPr>
        <p:spPr>
          <a:xfrm>
            <a:off x="5640307" y="2598345"/>
            <a:ext cx="99589" cy="181069"/>
          </a:xfrm>
          <a:prstGeom prst="rect">
            <a:avLst/>
          </a:prstGeom>
          <a:noFill/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Koppling: vinklad 10">
            <a:extLst>
              <a:ext uri="{FF2B5EF4-FFF2-40B4-BE49-F238E27FC236}">
                <a16:creationId xmlns:a16="http://schemas.microsoft.com/office/drawing/2014/main" id="{0B0CA1AB-6558-49A1-99FB-F3821499CAFD}"/>
              </a:ext>
            </a:extLst>
          </p:cNvPr>
          <p:cNvCxnSpPr>
            <a:stCxn id="9" idx="3"/>
            <a:endCxn id="7" idx="1"/>
          </p:cNvCxnSpPr>
          <p:nvPr/>
        </p:nvCxnSpPr>
        <p:spPr>
          <a:xfrm flipV="1">
            <a:off x="5739896" y="2059662"/>
            <a:ext cx="1484774" cy="629218"/>
          </a:xfrm>
          <a:prstGeom prst="bentConnector3">
            <a:avLst>
              <a:gd name="adj1" fmla="val 34756"/>
            </a:avLst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457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07AD6A5D-90E7-427E-A6FA-E5A0741C9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/>
              <a:t>Sustainable waste and water</a:t>
            </a:r>
          </a:p>
        </p:txBody>
      </p:sp>
      <p:pic>
        <p:nvPicPr>
          <p:cNvPr id="1028" name="Picture 4" descr="Göteborg - Visit Scandinavia">
            <a:extLst>
              <a:ext uri="{FF2B5EF4-FFF2-40B4-BE49-F238E27FC236}">
                <a16:creationId xmlns:a16="http://schemas.microsoft.com/office/drawing/2014/main" id="{C1B3B951-58EB-1C69-8DA1-838D14E56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68" y="1845469"/>
            <a:ext cx="5243532" cy="38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7B730348-81DA-F097-7AAF-02F6AD8CD9D9}"/>
              </a:ext>
            </a:extLst>
          </p:cNvPr>
          <p:cNvSpPr txBox="1"/>
          <p:nvPr/>
        </p:nvSpPr>
        <p:spPr>
          <a:xfrm>
            <a:off x="7004308" y="1845469"/>
            <a:ext cx="46385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dirty="0"/>
              <a:t>The department of Sustainable Waste and Water contributes to a circular society through our work with waste management, water, and sewage. The motto of our department is: </a:t>
            </a:r>
          </a:p>
          <a:p>
            <a:pPr marL="0" indent="0" algn="ctr">
              <a:buNone/>
            </a:pPr>
            <a:r>
              <a:rPr lang="en-GB" sz="1800" dirty="0"/>
              <a:t>“</a:t>
            </a:r>
            <a:r>
              <a:rPr lang="en-GB" sz="1800" b="1" dirty="0"/>
              <a:t>We make it easy to live sustainably” </a:t>
            </a:r>
          </a:p>
          <a:p>
            <a:pPr marL="0" indent="0">
              <a:buNone/>
            </a:pPr>
            <a:r>
              <a:rPr lang="en-GB" sz="1800" dirty="0"/>
              <a:t>Without our services, society cannot function. Water, sewage, and waste management are some of society’s most important corner stones.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636E036-640A-8DAD-E811-9B15CCB83680}"/>
              </a:ext>
            </a:extLst>
          </p:cNvPr>
          <p:cNvSpPr txBox="1"/>
          <p:nvPr/>
        </p:nvSpPr>
        <p:spPr>
          <a:xfrm>
            <a:off x="411421" y="1090844"/>
            <a:ext cx="4724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 department within the City of Gothenburg</a:t>
            </a:r>
          </a:p>
        </p:txBody>
      </p:sp>
    </p:spTree>
    <p:extLst>
      <p:ext uri="{BB962C8B-B14F-4D97-AF65-F5344CB8AC3E}">
        <p14:creationId xmlns:p14="http://schemas.microsoft.com/office/powerpoint/2010/main" val="4022498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B1E3CE-D9AC-86D6-AFBD-2379EE7C7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Waste department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976A7F5E-942D-7752-C739-C95EFC4BDA12}"/>
              </a:ext>
            </a:extLst>
          </p:cNvPr>
          <p:cNvSpPr txBox="1"/>
          <p:nvPr/>
        </p:nvSpPr>
        <p:spPr>
          <a:xfrm>
            <a:off x="407988" y="1877960"/>
            <a:ext cx="60309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department don’t own any trucks but we do procurements of the collection of waste where we are rather specific when it comes to the trucks.</a:t>
            </a:r>
          </a:p>
          <a:p>
            <a:endParaRPr lang="en-GB" dirty="0"/>
          </a:p>
          <a:p>
            <a:r>
              <a:rPr lang="en-GB" dirty="0"/>
              <a:t>Fossil-free has been minimum since 2015, mainly achieved  through HVO100 and biogas.</a:t>
            </a:r>
          </a:p>
          <a:p>
            <a:endParaRPr lang="en-GB" dirty="0"/>
          </a:p>
          <a:p>
            <a:r>
              <a:rPr lang="en-GB" dirty="0"/>
              <a:t>(We also has a lot of environmental restrictions when it comes to tyres, motor oil, hydraulic oils, washing and more).</a:t>
            </a:r>
          </a:p>
          <a:p>
            <a:endParaRPr lang="en-GB" dirty="0"/>
          </a:p>
          <a:p>
            <a:r>
              <a:rPr lang="en-GB" dirty="0"/>
              <a:t>But what about electrification?</a:t>
            </a:r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99C59AE3-C7ED-77DE-494D-FA1D599E3E93}"/>
              </a:ext>
            </a:extLst>
          </p:cNvPr>
          <p:cNvGrpSpPr/>
          <p:nvPr/>
        </p:nvGrpSpPr>
        <p:grpSpPr>
          <a:xfrm>
            <a:off x="6805868" y="1800643"/>
            <a:ext cx="3842467" cy="4208177"/>
            <a:chOff x="5303661" y="1907160"/>
            <a:chExt cx="2971770" cy="3379190"/>
          </a:xfrm>
          <a:effectLst/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0F2D3C13-263A-18AB-44FC-E1BFA83DC4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03661" y="1907160"/>
              <a:ext cx="2971770" cy="3379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2691FE5-2715-D658-6189-784F6B18C038}"/>
                </a:ext>
              </a:extLst>
            </p:cNvPr>
            <p:cNvSpPr/>
            <p:nvPr/>
          </p:nvSpPr>
          <p:spPr>
            <a:xfrm>
              <a:off x="7467600" y="3077469"/>
              <a:ext cx="749300" cy="2038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8E89FB8E-CF9D-4BB5-0C75-FB6F5C7C69B2}"/>
                </a:ext>
              </a:extLst>
            </p:cNvPr>
            <p:cNvSpPr/>
            <p:nvPr/>
          </p:nvSpPr>
          <p:spPr>
            <a:xfrm>
              <a:off x="7092950" y="3902969"/>
              <a:ext cx="749300" cy="1212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3134839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4EFA31-3128-76B7-5BDA-104AF987A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It </a:t>
            </a:r>
            <a:r>
              <a:rPr lang="sv-SE" dirty="0" err="1"/>
              <a:t>started</a:t>
            </a:r>
            <a:r>
              <a:rPr lang="sv-SE" dirty="0"/>
              <a:t> 2016…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CA37649-DC7D-55CB-051D-9D1939A21A5F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…with a meeting were we asked Volvo Trucks to build there first electric truck as a waste truck made for the City of Gothenburg.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				And they said yes.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30" name="Picture 6" descr="Bildresultat för volvo trucks logo">
            <a:extLst>
              <a:ext uri="{FF2B5EF4-FFF2-40B4-BE49-F238E27FC236}">
                <a16:creationId xmlns:a16="http://schemas.microsoft.com/office/drawing/2014/main" id="{8D75E0DD-FA75-F56F-F194-52609572A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420" y="2895475"/>
            <a:ext cx="27051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125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57F2B9-19A8-8C1D-3DA4-E8E4B2D80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First</a:t>
            </a:r>
            <a:r>
              <a:rPr lang="sv-SE" dirty="0"/>
              <a:t> </a:t>
            </a:r>
            <a:r>
              <a:rPr lang="sv-SE" dirty="0" err="1"/>
              <a:t>electric</a:t>
            </a:r>
            <a:endParaRPr lang="sv-SE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D69A4170-44D3-C324-6903-AD192A694F4E}"/>
              </a:ext>
            </a:extLst>
          </p:cNvPr>
          <p:cNvSpPr txBox="1"/>
          <p:nvPr/>
        </p:nvSpPr>
        <p:spPr>
          <a:xfrm>
            <a:off x="4815069" y="5811848"/>
            <a:ext cx="1455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Photo: Sofia Sabel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91F8103-0177-40BC-C448-C90AE7405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069" y="1480511"/>
            <a:ext cx="6388582" cy="426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8B95663E-024B-BA76-E5F9-3A16E3F44372}"/>
              </a:ext>
            </a:extLst>
          </p:cNvPr>
          <p:cNvSpPr txBox="1"/>
          <p:nvPr/>
        </p:nvSpPr>
        <p:spPr>
          <a:xfrm>
            <a:off x="632178" y="1952978"/>
            <a:ext cx="4018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First electric truck made by Volvo. Presented in 2018 and in ordinary work from 2019.</a:t>
            </a:r>
          </a:p>
        </p:txBody>
      </p:sp>
    </p:spTree>
    <p:extLst>
      <p:ext uri="{BB962C8B-B14F-4D97-AF65-F5344CB8AC3E}">
        <p14:creationId xmlns:p14="http://schemas.microsoft.com/office/powerpoint/2010/main" val="3980519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0DE111D-5D0F-FF4D-5951-CE9E2650F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did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learn</a:t>
            </a:r>
            <a:r>
              <a:rPr lang="sv-SE" dirty="0"/>
              <a:t>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97FDC0C-50CD-A36E-37FD-8C830E3AB276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GB" dirty="0"/>
              <a:t>Analysing and planning is crucial to get the optimal compromise between needed mileage per day and pay load.</a:t>
            </a:r>
          </a:p>
          <a:p>
            <a:r>
              <a:rPr lang="en-GB" dirty="0"/>
              <a:t>To get the right infra structure is not easy…</a:t>
            </a:r>
          </a:p>
          <a:p>
            <a:r>
              <a:rPr lang="en-GB" dirty="0"/>
              <a:t>The drivers loved it</a:t>
            </a:r>
          </a:p>
          <a:p>
            <a:r>
              <a:rPr lang="en-GB" dirty="0"/>
              <a:t>It did the work as we had hoped</a:t>
            </a:r>
          </a:p>
          <a:p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D218B04-F746-130B-6BC3-8B874C8D1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201" y="2650756"/>
            <a:ext cx="3301826" cy="220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C3A729B2-D081-D333-B85D-A3D0C1F4C729}"/>
              </a:ext>
            </a:extLst>
          </p:cNvPr>
          <p:cNvSpPr txBox="1"/>
          <p:nvPr/>
        </p:nvSpPr>
        <p:spPr>
          <a:xfrm>
            <a:off x="6901777" y="4896211"/>
            <a:ext cx="1455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Photo: Sofia Sabel</a:t>
            </a:r>
          </a:p>
        </p:txBody>
      </p:sp>
    </p:spTree>
    <p:extLst>
      <p:ext uri="{BB962C8B-B14F-4D97-AF65-F5344CB8AC3E}">
        <p14:creationId xmlns:p14="http://schemas.microsoft.com/office/powerpoint/2010/main" val="2501090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9F8E38-DDF9-672F-DB33-6AE8DD7AE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Five electric trucks in a </a:t>
            </a:r>
            <a:r>
              <a:rPr lang="en-GB" dirty="0" err="1"/>
              <a:t>procurment</a:t>
            </a:r>
            <a:endParaRPr lang="en-GB" dirty="0"/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95761216-0A15-5E11-F63E-8530767CB299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8443221" y="1438274"/>
            <a:ext cx="2921441" cy="1643311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FFC400F0-4B7C-20DD-FC34-8A918DC4B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88" y="1438275"/>
            <a:ext cx="4147039" cy="311027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B316323-F79B-11DE-20F1-9C371DA15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150" y="3776415"/>
            <a:ext cx="3853512" cy="257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B09A668A-2A1E-084F-3444-12ED61C586BC}"/>
              </a:ext>
            </a:extLst>
          </p:cNvPr>
          <p:cNvSpPr txBox="1"/>
          <p:nvPr/>
        </p:nvSpPr>
        <p:spPr>
          <a:xfrm>
            <a:off x="4680852" y="1466559"/>
            <a:ext cx="31582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Before we got the experience from the first electric truck we was crazy enough to demand at least 5 heavy electric trucks in a procurement for the south west part of Gothenburg.</a:t>
            </a:r>
          </a:p>
          <a:p>
            <a:endParaRPr lang="en-GB" dirty="0"/>
          </a:p>
          <a:p>
            <a:r>
              <a:rPr lang="en-GB" dirty="0"/>
              <a:t>The rest should be biogas.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E99B4C8-4363-2B5D-54CC-645CA8B73A02}"/>
              </a:ext>
            </a:extLst>
          </p:cNvPr>
          <p:cNvSpPr txBox="1"/>
          <p:nvPr/>
        </p:nvSpPr>
        <p:spPr>
          <a:xfrm>
            <a:off x="407988" y="4686300"/>
            <a:ext cx="4272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contract started 2020</a:t>
            </a:r>
          </a:p>
          <a:p>
            <a:r>
              <a:rPr lang="en-GB" dirty="0"/>
              <a:t>It worked out very well except for some really cold weeks in the winter.</a:t>
            </a:r>
          </a:p>
        </p:txBody>
      </p:sp>
    </p:spTree>
    <p:extLst>
      <p:ext uri="{BB962C8B-B14F-4D97-AF65-F5344CB8AC3E}">
        <p14:creationId xmlns:p14="http://schemas.microsoft.com/office/powerpoint/2010/main" val="2141858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A1B3FA8-333F-8498-477E-CBA300A4E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Hydrogen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817D81B2-7842-411D-B932-E7C26CC061A8}"/>
              </a:ext>
            </a:extLst>
          </p:cNvPr>
          <p:cNvSpPr txBox="1"/>
          <p:nvPr/>
        </p:nvSpPr>
        <p:spPr>
          <a:xfrm>
            <a:off x="407988" y="5299025"/>
            <a:ext cx="8385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is a hydrogen waste truck built by Scania and </a:t>
            </a:r>
            <a:r>
              <a:rPr lang="en-GB" dirty="0" err="1"/>
              <a:t>Powercell</a:t>
            </a:r>
            <a:r>
              <a:rPr lang="en-GB" dirty="0"/>
              <a:t> within a Revive project. It’s a 27 ton rear loader</a:t>
            </a:r>
          </a:p>
        </p:txBody>
      </p:sp>
      <p:pic>
        <p:nvPicPr>
          <p:cNvPr id="6" name="Platshållare för innehåll 4" descr="En bild som visar lastbil, transport, skräp&#10;&#10;Automatiskt genererad beskrivning">
            <a:extLst>
              <a:ext uri="{FF2B5EF4-FFF2-40B4-BE49-F238E27FC236}">
                <a16:creationId xmlns:a16="http://schemas.microsoft.com/office/drawing/2014/main" id="{0A9A5DEB-C5D2-4D3F-8D1A-B8B6A0A8DF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988" y="1444307"/>
            <a:ext cx="8385925" cy="368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FEC943C1-6D8B-DF32-A1E2-F70CBABEEC5F}"/>
              </a:ext>
            </a:extLst>
          </p:cNvPr>
          <p:cNvSpPr txBox="1"/>
          <p:nvPr/>
        </p:nvSpPr>
        <p:spPr>
          <a:xfrm>
            <a:off x="9027404" y="1440814"/>
            <a:ext cx="27241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 alternative when you need more payload, more milage or you don’t have the charging capacity for many batteries.</a:t>
            </a:r>
          </a:p>
          <a:p>
            <a:r>
              <a:rPr lang="en-GB" dirty="0"/>
              <a:t>We had to try that also.</a:t>
            </a:r>
          </a:p>
        </p:txBody>
      </p:sp>
    </p:spTree>
    <p:extLst>
      <p:ext uri="{BB962C8B-B14F-4D97-AF65-F5344CB8AC3E}">
        <p14:creationId xmlns:p14="http://schemas.microsoft.com/office/powerpoint/2010/main" val="4005390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7D06FE-0E12-D3E8-D77F-7FBC9AA32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Electric trucks and </a:t>
            </a:r>
            <a:r>
              <a:rPr lang="sv-SE" dirty="0" err="1"/>
              <a:t>charging</a:t>
            </a:r>
            <a:endParaRPr lang="sv-SE" dirty="0"/>
          </a:p>
        </p:txBody>
      </p:sp>
      <p:pic>
        <p:nvPicPr>
          <p:cNvPr id="4" name="Platshållare för innehåll 3" descr="En bild som visar lastbil, transport, släpvagn&#10;&#10;Automatiskt genererad beskrivning">
            <a:extLst>
              <a:ext uri="{FF2B5EF4-FFF2-40B4-BE49-F238E27FC236}">
                <a16:creationId xmlns:a16="http://schemas.microsoft.com/office/drawing/2014/main" id="{1385CFB1-D455-4A48-9050-D2B640B3A08A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156" y="2657475"/>
            <a:ext cx="4233426" cy="323972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CD49024A-0C75-2B5D-D4FF-0870CDA9A031}"/>
              </a:ext>
            </a:extLst>
          </p:cNvPr>
          <p:cNvSpPr txBox="1"/>
          <p:nvPr/>
        </p:nvSpPr>
        <p:spPr>
          <a:xfrm>
            <a:off x="407988" y="1714957"/>
            <a:ext cx="60975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City of Gothenburg; second biggest city in Sweden (570 000 inhabitants)</a:t>
            </a:r>
          </a:p>
          <a:p>
            <a:endParaRPr lang="en-GB" dirty="0"/>
          </a:p>
          <a:p>
            <a:r>
              <a:rPr lang="en-GB" dirty="0"/>
              <a:t>8 battery trucks</a:t>
            </a:r>
          </a:p>
          <a:p>
            <a:r>
              <a:rPr lang="en-GB" dirty="0"/>
              <a:t>1 hydrogen truck</a:t>
            </a:r>
          </a:p>
          <a:p>
            <a:endParaRPr lang="en-GB" dirty="0"/>
          </a:p>
          <a:p>
            <a:r>
              <a:rPr lang="en-GB" dirty="0"/>
              <a:t>Until recently they have been dependent on one (1) fast charger and one filling station for hydrogen!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543701"/>
      </p:ext>
    </p:extLst>
  </p:cSld>
  <p:clrMapOvr>
    <a:masterClrMapping/>
  </p:clrMapOvr>
</p:sld>
</file>

<file path=ppt/theme/theme1.xml><?xml version="1.0" encoding="utf-8"?>
<a:theme xmlns:a="http://schemas.openxmlformats.org/drawingml/2006/main" name="Göteborgs Stad – Grön dekor">
  <a:themeElements>
    <a:clrScheme name="Göteborgs Stad färgpalett">
      <a:dk1>
        <a:sysClr val="windowText" lastClr="000000"/>
      </a:dk1>
      <a:lt1>
        <a:sysClr val="window" lastClr="FFFFFF"/>
      </a:lt1>
      <a:dk2>
        <a:srgbClr val="3F5564"/>
      </a:dk2>
      <a:lt2>
        <a:srgbClr val="FFCD37"/>
      </a:lt2>
      <a:accent1>
        <a:srgbClr val="0077BC"/>
      </a:accent1>
      <a:accent2>
        <a:srgbClr val="D24723"/>
      </a:accent2>
      <a:accent3>
        <a:srgbClr val="008391"/>
      </a:accent3>
      <a:accent4>
        <a:srgbClr val="D53878"/>
      </a:accent4>
      <a:accent5>
        <a:srgbClr val="008868"/>
      </a:accent5>
      <a:accent6>
        <a:srgbClr val="674B99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bgs_stad_16-9_mall_alla_dekorbilder_int.potx  -  Skrivskyddad" id="{03E85D20-6383-44A1-95A3-3A10092E0E72}" vid="{302CEB40-330B-4B30-849B-9508E29C238E}"/>
    </a:ext>
  </a:extLst>
</a:theme>
</file>

<file path=ppt/theme/theme2.xml><?xml version="1.0" encoding="utf-8"?>
<a:theme xmlns:a="http://schemas.openxmlformats.org/drawingml/2006/main" name="Göteborgs Stad – Röd dekor">
  <a:themeElements>
    <a:clrScheme name="Göteborgs Stad färgpalett">
      <a:dk1>
        <a:sysClr val="windowText" lastClr="000000"/>
      </a:dk1>
      <a:lt1>
        <a:sysClr val="window" lastClr="FFFFFF"/>
      </a:lt1>
      <a:dk2>
        <a:srgbClr val="3F5564"/>
      </a:dk2>
      <a:lt2>
        <a:srgbClr val="FFCD37"/>
      </a:lt2>
      <a:accent1>
        <a:srgbClr val="0077BC"/>
      </a:accent1>
      <a:accent2>
        <a:srgbClr val="D24723"/>
      </a:accent2>
      <a:accent3>
        <a:srgbClr val="008391"/>
      </a:accent3>
      <a:accent4>
        <a:srgbClr val="D53878"/>
      </a:accent4>
      <a:accent5>
        <a:srgbClr val="008868"/>
      </a:accent5>
      <a:accent6>
        <a:srgbClr val="674B99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bgs_stad_16-9_mall_alla_dekorbilder_int.potx  -  Skrivskyddad" id="{03E85D20-6383-44A1-95A3-3A10092E0E72}" vid="{5E71B71B-1968-4908-A8D4-30FB34B3A4E8}"/>
    </a:ext>
  </a:extLst>
</a:theme>
</file>

<file path=ppt/theme/theme3.xml><?xml version="1.0" encoding="utf-8"?>
<a:theme xmlns:a="http://schemas.openxmlformats.org/drawingml/2006/main" name="Göteborgs Stad – Prickar dekor">
  <a:themeElements>
    <a:clrScheme name="Göteborgs Stad färgpalett">
      <a:dk1>
        <a:sysClr val="windowText" lastClr="000000"/>
      </a:dk1>
      <a:lt1>
        <a:sysClr val="window" lastClr="FFFFFF"/>
      </a:lt1>
      <a:dk2>
        <a:srgbClr val="3F5564"/>
      </a:dk2>
      <a:lt2>
        <a:srgbClr val="FFCD37"/>
      </a:lt2>
      <a:accent1>
        <a:srgbClr val="0077BC"/>
      </a:accent1>
      <a:accent2>
        <a:srgbClr val="D24723"/>
      </a:accent2>
      <a:accent3>
        <a:srgbClr val="008391"/>
      </a:accent3>
      <a:accent4>
        <a:srgbClr val="D53878"/>
      </a:accent4>
      <a:accent5>
        <a:srgbClr val="008868"/>
      </a:accent5>
      <a:accent6>
        <a:srgbClr val="674B99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bgs_stad_16-9_mall_alla_dekorbilder_int.potx  -  Skrivskyddad" id="{03E85D20-6383-44A1-95A3-3A10092E0E72}" vid="{6EEDD8DD-D1B5-4F08-8401-D482FFF43D90}"/>
    </a:ext>
  </a:extLst>
</a:theme>
</file>

<file path=ppt/theme/theme4.xml><?xml version="1.0" encoding="utf-8"?>
<a:theme xmlns:a="http://schemas.openxmlformats.org/drawingml/2006/main" name="Göteborgs Stad – Turkos dekor">
  <a:themeElements>
    <a:clrScheme name="Göteborgs Stad färgpalett">
      <a:dk1>
        <a:sysClr val="windowText" lastClr="000000"/>
      </a:dk1>
      <a:lt1>
        <a:sysClr val="window" lastClr="FFFFFF"/>
      </a:lt1>
      <a:dk2>
        <a:srgbClr val="3F5564"/>
      </a:dk2>
      <a:lt2>
        <a:srgbClr val="FFCD37"/>
      </a:lt2>
      <a:accent1>
        <a:srgbClr val="0077BC"/>
      </a:accent1>
      <a:accent2>
        <a:srgbClr val="D24723"/>
      </a:accent2>
      <a:accent3>
        <a:srgbClr val="008391"/>
      </a:accent3>
      <a:accent4>
        <a:srgbClr val="D53878"/>
      </a:accent4>
      <a:accent5>
        <a:srgbClr val="008868"/>
      </a:accent5>
      <a:accent6>
        <a:srgbClr val="674B99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bgs_stad_16-9_mall_alla_dekorbilder_int.potx  -  Skrivskyddad" id="{03E85D20-6383-44A1-95A3-3A10092E0E72}" vid="{045A4CF3-D4AF-4C39-9ABB-CC5884EB8B00}"/>
    </a:ext>
  </a:extLst>
</a:theme>
</file>

<file path=ppt/theme/theme5.xml><?xml version="1.0" encoding="utf-8"?>
<a:theme xmlns:a="http://schemas.openxmlformats.org/drawingml/2006/main" name="Göteborgs Stad – Lila dekor">
  <a:themeElements>
    <a:clrScheme name="Göteborgs Stad färgpalett">
      <a:dk1>
        <a:sysClr val="windowText" lastClr="000000"/>
      </a:dk1>
      <a:lt1>
        <a:sysClr val="window" lastClr="FFFFFF"/>
      </a:lt1>
      <a:dk2>
        <a:srgbClr val="3F5564"/>
      </a:dk2>
      <a:lt2>
        <a:srgbClr val="FFCD37"/>
      </a:lt2>
      <a:accent1>
        <a:srgbClr val="0077BC"/>
      </a:accent1>
      <a:accent2>
        <a:srgbClr val="D24723"/>
      </a:accent2>
      <a:accent3>
        <a:srgbClr val="008391"/>
      </a:accent3>
      <a:accent4>
        <a:srgbClr val="D53878"/>
      </a:accent4>
      <a:accent5>
        <a:srgbClr val="008868"/>
      </a:accent5>
      <a:accent6>
        <a:srgbClr val="674B99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bgs_stad_16-9_mall_alla_dekorbilder_int.potx  -  Skrivskyddad" id="{03E85D20-6383-44A1-95A3-3A10092E0E72}" vid="{83FE0727-FBC7-47A9-8E79-0039A844F0DE}"/>
    </a:ext>
  </a:extLst>
</a:theme>
</file>

<file path=ppt/theme/theme6.xml><?xml version="1.0" encoding="utf-8"?>
<a:theme xmlns:a="http://schemas.openxmlformats.org/drawingml/2006/main" name="Göteborgs Stad – Gul dekor">
  <a:themeElements>
    <a:clrScheme name="Göteborgs Stad färgpalett">
      <a:dk1>
        <a:sysClr val="windowText" lastClr="000000"/>
      </a:dk1>
      <a:lt1>
        <a:sysClr val="window" lastClr="FFFFFF"/>
      </a:lt1>
      <a:dk2>
        <a:srgbClr val="3F5564"/>
      </a:dk2>
      <a:lt2>
        <a:srgbClr val="FFCD37"/>
      </a:lt2>
      <a:accent1>
        <a:srgbClr val="0077BC"/>
      </a:accent1>
      <a:accent2>
        <a:srgbClr val="D24723"/>
      </a:accent2>
      <a:accent3>
        <a:srgbClr val="008391"/>
      </a:accent3>
      <a:accent4>
        <a:srgbClr val="D53878"/>
      </a:accent4>
      <a:accent5>
        <a:srgbClr val="008868"/>
      </a:accent5>
      <a:accent6>
        <a:srgbClr val="674B99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bgs_stad_16-9_mall_alla_dekorbilder_int.potx  -  Skrivskyddad" id="{03E85D20-6383-44A1-95A3-3A10092E0E72}" vid="{20A87F0B-47EA-432C-AA42-48185C86B7C1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gbgs_stad_16-9_mall_engelska_alla_dekorbilder_int</Template>
  <TotalTime>0</TotalTime>
  <Words>589</Words>
  <Application>Microsoft Office PowerPoint</Application>
  <PresentationFormat>Bredbild</PresentationFormat>
  <Paragraphs>73</Paragraphs>
  <Slides>13</Slides>
  <Notes>0</Notes>
  <HiddenSlides>1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6</vt:i4>
      </vt:variant>
      <vt:variant>
        <vt:lpstr>Bildrubriker</vt:lpstr>
      </vt:variant>
      <vt:variant>
        <vt:i4>13</vt:i4>
      </vt:variant>
    </vt:vector>
  </HeadingPairs>
  <TitlesOfParts>
    <vt:vector size="23" baseType="lpstr">
      <vt:lpstr>Arial</vt:lpstr>
      <vt:lpstr>Arial Black</vt:lpstr>
      <vt:lpstr>Calibri</vt:lpstr>
      <vt:lpstr>Wingdings</vt:lpstr>
      <vt:lpstr>Göteborgs Stad – Grön dekor</vt:lpstr>
      <vt:lpstr>Göteborgs Stad – Röd dekor</vt:lpstr>
      <vt:lpstr>Göteborgs Stad – Prickar dekor</vt:lpstr>
      <vt:lpstr>Göteborgs Stad – Turkos dekor</vt:lpstr>
      <vt:lpstr>Göteborgs Stad – Lila dekor</vt:lpstr>
      <vt:lpstr>Göteborgs Stad – Gul dekor</vt:lpstr>
      <vt:lpstr>HDEV – waste collection</vt:lpstr>
      <vt:lpstr>Sustainable waste and water</vt:lpstr>
      <vt:lpstr>Waste department</vt:lpstr>
      <vt:lpstr>It started 2016…</vt:lpstr>
      <vt:lpstr>First electric</vt:lpstr>
      <vt:lpstr>What did we learn?</vt:lpstr>
      <vt:lpstr>Five electric trucks in a procurment</vt:lpstr>
      <vt:lpstr>Hydrogen</vt:lpstr>
      <vt:lpstr>Electric trucks and charging</vt:lpstr>
      <vt:lpstr>…and more to come</vt:lpstr>
      <vt:lpstr>Some conclusions</vt:lpstr>
      <vt:lpstr>PowerPoint-presentation</vt:lpstr>
      <vt:lpstr>Short instruction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HDEV – waste collection</dc:title>
  <dc:creator>Peter Årnes</dc:creator>
  <cp:lastModifiedBy>Peter Årnes</cp:lastModifiedBy>
  <cp:revision>3</cp:revision>
  <dcterms:created xsi:type="dcterms:W3CDTF">2023-03-03T10:15:44Z</dcterms:created>
  <dcterms:modified xsi:type="dcterms:W3CDTF">2023-03-17T17:05:19Z</dcterms:modified>
</cp:coreProperties>
</file>