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9" r:id="rId3"/>
    <p:sldId id="319" r:id="rId4"/>
    <p:sldId id="318" r:id="rId5"/>
    <p:sldId id="331" r:id="rId6"/>
    <p:sldId id="332" r:id="rId7"/>
    <p:sldId id="353" r:id="rId8"/>
    <p:sldId id="328" r:id="rId9"/>
    <p:sldId id="333" r:id="rId10"/>
    <p:sldId id="334" r:id="rId11"/>
    <p:sldId id="335" r:id="rId12"/>
    <p:sldId id="351" r:id="rId13"/>
    <p:sldId id="336" r:id="rId14"/>
    <p:sldId id="337" r:id="rId15"/>
    <p:sldId id="344" r:id="rId16"/>
    <p:sldId id="338" r:id="rId17"/>
    <p:sldId id="352" r:id="rId18"/>
    <p:sldId id="345" r:id="rId19"/>
    <p:sldId id="339" r:id="rId20"/>
    <p:sldId id="347" r:id="rId21"/>
    <p:sldId id="340" r:id="rId22"/>
    <p:sldId id="348" r:id="rId23"/>
    <p:sldId id="349" r:id="rId24"/>
    <p:sldId id="341" r:id="rId25"/>
    <p:sldId id="313" r:id="rId2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494"/>
    <a:srgbClr val="3166CF"/>
    <a:srgbClr val="3E6FD2"/>
    <a:srgbClr val="2D5EC1"/>
    <a:srgbClr val="BDDEFF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4" autoAdjust="0"/>
    <p:restoredTop sz="94660"/>
  </p:normalViewPr>
  <p:slideViewPr>
    <p:cSldViewPr>
      <p:cViewPr varScale="1">
        <p:scale>
          <a:sx n="60" d="100"/>
          <a:sy n="60" d="100"/>
        </p:scale>
        <p:origin x="1600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20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46ECC6EC-3730-4EE5-99DA-8CD6375CDE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553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1EBCF832-2C62-4E52-842A-B67CE60905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6972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  <p:sp>
        <p:nvSpPr>
          <p:cNvPr id="57347" name="Date Placeholder 3"/>
          <p:cNvSpPr>
            <a:spLocks noGrp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fr-FR" smtClean="0">
              <a:ea typeface="MS PGothic" pitchFamily="34" charset="-128"/>
            </a:endParaRPr>
          </a:p>
        </p:txBody>
      </p:sp>
      <p:sp>
        <p:nvSpPr>
          <p:cNvPr id="57348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82B3788-6065-4B39-8246-F18EDC5D8AB2}" type="slidenum">
              <a:rPr lang="en-GB" smtClean="0">
                <a:latin typeface="Arial" charset="0"/>
                <a:ea typeface="MS PGothic" pitchFamily="34" charset="-128"/>
              </a:rPr>
              <a:pPr/>
              <a:t>6</a:t>
            </a:fld>
            <a:endParaRPr lang="en-GB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65BA7472-0571-4228-AD7E-D7DAF2BB708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B2B42-CE9B-42F9-9F45-05B25F6D75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791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75E25-1039-422E-8ED5-B524888D3B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6534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 userDrawn="1"/>
        </p:nvSpPr>
        <p:spPr bwMode="auto">
          <a:xfrm>
            <a:off x="8678863" y="1241425"/>
            <a:ext cx="230187" cy="1539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lIns="0" tIns="0" rIns="0" bIns="0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rgbClr val="004494"/>
                </a:solidFill>
                <a:latin typeface="Verdan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fld id="{F0579008-D179-4110-B177-51D2F6475A35}" type="slidenum">
              <a:rPr lang="en-GB" smtClean="0">
                <a:solidFill>
                  <a:srgbClr val="296F82"/>
                </a:solidFill>
                <a:latin typeface="Arial Narrow" panose="020B0606020202030204" pitchFamily="34" charset="0"/>
              </a:rPr>
              <a:pPr algn="ctr">
                <a:defRPr/>
              </a:pPr>
              <a:t>‹#›</a:t>
            </a:fld>
            <a:endParaRPr lang="en-GB" dirty="0">
              <a:solidFill>
                <a:srgbClr val="296F82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399832" y="1108142"/>
            <a:ext cx="2228849" cy="361950"/>
          </a:xfrm>
          <a:prstGeom prst="rect">
            <a:avLst/>
          </a:prstGeom>
        </p:spPr>
        <p:txBody>
          <a:bodyPr/>
          <a:lstStyle>
            <a:lvl1pPr algn="r">
              <a:lnSpc>
                <a:spcPct val="100000"/>
              </a:lnSpc>
              <a:defRPr lang="en-GB" sz="1800" b="0" kern="1200" dirty="0">
                <a:solidFill>
                  <a:schemeClr val="tx1"/>
                </a:solidFill>
                <a:latin typeface="EC Square Sans Pro Medium" panose="020B0500000000020004" pitchFamily="34" charset="0"/>
                <a:ea typeface="ＭＳ Ｐゴシック" pitchFamily="34" charset="-128"/>
                <a:cs typeface="+mn-cs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2"/>
          </p:nvPr>
        </p:nvSpPr>
        <p:spPr>
          <a:xfrm rot="5400000">
            <a:off x="8326554" y="1941817"/>
            <a:ext cx="922589" cy="207749"/>
          </a:xfrm>
          <a:prstGeom prst="chevron">
            <a:avLst>
              <a:gd name="adj" fmla="val 33265"/>
            </a:avLst>
          </a:prstGeom>
          <a:solidFill>
            <a:schemeClr val="bg2"/>
          </a:solidFill>
          <a:ln>
            <a:noFill/>
          </a:ln>
          <a:effectLst>
            <a:innerShdw blurRad="38100" dist="25400" dir="10800000">
              <a:prstClr val="black">
                <a:alpha val="30000"/>
              </a:prstClr>
            </a:innerShdw>
          </a:effectLst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100000"/>
              </a:lnSpc>
              <a:defRPr kumimoji="0" lang="en-GB" sz="1400" b="0" i="0" u="none" strike="noStrike" kern="1200" cap="small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EC Square Sans Pro Medium" panose="020B0500000000020004" pitchFamily="34" charset="0"/>
                <a:ea typeface="ＭＳ Ｐゴシック" charset="0"/>
                <a:cs typeface="+mn-cs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5918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3D8DF-3CD5-4AD8-95F8-DC1D69AB3C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02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EE900-C205-414E-8D5E-E5596A9F98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381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ACAC1-B0D7-42AF-8881-3CD339AFBF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369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3B39B-E097-415A-AD9B-CC3CBF6B00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377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8B93-1E13-46E1-8654-F7D166CBE4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3632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70BC7-95FD-4D42-A533-840FEA8F37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078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7CB57-F27B-4436-851D-19EF101EA1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777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84398-1D37-4120-AF6E-AF3C8434F9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356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B2C628C-06DF-485D-9110-87EC9F003E06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99592" y="1412776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fr-FR" altLang="en-US" sz="3200" kern="0" dirty="0" err="1" smtClean="0"/>
              <a:t>IPRs</a:t>
            </a:r>
            <a:r>
              <a:rPr lang="fr-FR" altLang="en-US" sz="3200" kern="0" dirty="0" smtClean="0"/>
              <a:t> and Innovation Procurement</a:t>
            </a:r>
            <a:endParaRPr lang="fr-FR" altLang="en-US" sz="3200" kern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99592" y="2636912"/>
            <a:ext cx="792088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Tx/>
              <a:buNone/>
              <a:defRPr sz="3000" b="1" i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fr-BE" altLang="en-US" sz="2000" kern="0" dirty="0" smtClean="0"/>
          </a:p>
          <a:p>
            <a:endParaRPr lang="fr-BE" altLang="en-US" sz="2000" kern="0" dirty="0" smtClean="0"/>
          </a:p>
          <a:p>
            <a:r>
              <a:rPr lang="fr-BE" altLang="en-US" sz="2000" kern="0" dirty="0" smtClean="0">
                <a:solidFill>
                  <a:srgbClr val="FF0000"/>
                </a:solidFill>
              </a:rPr>
              <a:t>For a </a:t>
            </a:r>
            <a:r>
              <a:rPr lang="fr-BE" altLang="en-US" sz="2000" kern="0" dirty="0" err="1" smtClean="0">
                <a:solidFill>
                  <a:srgbClr val="FF0000"/>
                </a:solidFill>
              </a:rPr>
              <a:t>strategic</a:t>
            </a:r>
            <a:r>
              <a:rPr lang="fr-BE" altLang="en-US" sz="2000" kern="0" dirty="0" smtClean="0">
                <a:solidFill>
                  <a:srgbClr val="FF0000"/>
                </a:solidFill>
              </a:rPr>
              <a:t> use of </a:t>
            </a:r>
            <a:r>
              <a:rPr lang="fr-BE" altLang="en-US" sz="2000" kern="0" dirty="0" err="1" smtClean="0">
                <a:solidFill>
                  <a:srgbClr val="FF0000"/>
                </a:solidFill>
              </a:rPr>
              <a:t>IPRs</a:t>
            </a:r>
            <a:r>
              <a:rPr lang="fr-BE" altLang="en-US" sz="2000" kern="0" dirty="0" smtClean="0">
                <a:solidFill>
                  <a:srgbClr val="FF0000"/>
                </a:solidFill>
              </a:rPr>
              <a:t> – </a:t>
            </a:r>
          </a:p>
          <a:p>
            <a:r>
              <a:rPr lang="fr-BE" altLang="en-US" sz="2000" kern="0" dirty="0" smtClean="0">
                <a:solidFill>
                  <a:srgbClr val="FF0000"/>
                </a:solidFill>
              </a:rPr>
              <a:t>The 2021 Guidance on innovation </a:t>
            </a:r>
            <a:r>
              <a:rPr lang="fr-BE" altLang="en-US" sz="2000" kern="0" dirty="0" err="1" smtClean="0">
                <a:solidFill>
                  <a:srgbClr val="FF0000"/>
                </a:solidFill>
              </a:rPr>
              <a:t>procurement</a:t>
            </a:r>
            <a:endParaRPr lang="fr-BE" altLang="en-US" sz="2000" kern="0" dirty="0" smtClean="0">
              <a:solidFill>
                <a:srgbClr val="FF0000"/>
              </a:solidFill>
            </a:endParaRPr>
          </a:p>
          <a:p>
            <a:endParaRPr lang="fr-BE" altLang="en-US" sz="2000" kern="0" dirty="0" smtClean="0"/>
          </a:p>
          <a:p>
            <a:pPr algn="r"/>
            <a:r>
              <a:rPr lang="fr-BE" altLang="en-US" sz="1600" kern="0" dirty="0" smtClean="0"/>
              <a:t>Jean-Paul </a:t>
            </a:r>
            <a:r>
              <a:rPr lang="fr-BE" altLang="en-US" sz="1600" kern="0" dirty="0" smtClean="0"/>
              <a:t>TRIAILLE</a:t>
            </a:r>
          </a:p>
          <a:p>
            <a:pPr algn="r"/>
            <a:endParaRPr lang="fr-BE" altLang="en-US" sz="1600" kern="0" dirty="0" smtClean="0"/>
          </a:p>
          <a:p>
            <a:pPr algn="r"/>
            <a:r>
              <a:rPr lang="fr-BE" altLang="en-US" sz="1600" kern="0" dirty="0" smtClean="0"/>
              <a:t>Central IP Service (</a:t>
            </a:r>
            <a:r>
              <a:rPr lang="fr-BE" altLang="en-US" sz="1600" kern="0" dirty="0" smtClean="0"/>
              <a:t>CIPS)</a:t>
            </a:r>
          </a:p>
          <a:p>
            <a:pPr algn="r"/>
            <a:r>
              <a:rPr lang="fr-BE" altLang="en-US" sz="1600" kern="0" dirty="0" smtClean="0"/>
              <a:t>DG JRC (Joint </a:t>
            </a:r>
            <a:r>
              <a:rPr lang="fr-BE" altLang="en-US" sz="1600" kern="0" dirty="0" err="1" smtClean="0"/>
              <a:t>Research</a:t>
            </a:r>
            <a:r>
              <a:rPr lang="fr-BE" altLang="en-US" sz="1600" kern="0" dirty="0" smtClean="0"/>
              <a:t> Centre)</a:t>
            </a:r>
          </a:p>
          <a:p>
            <a:pPr algn="r"/>
            <a:r>
              <a:rPr lang="fr-BE" altLang="en-US" sz="1600" kern="0" dirty="0" smtClean="0"/>
              <a:t>European Commission</a:t>
            </a:r>
            <a:endParaRPr lang="fr-BE" altLang="en-US" sz="1600" kern="0" dirty="0" smtClean="0"/>
          </a:p>
          <a:p>
            <a:pPr algn="r"/>
            <a:endParaRPr lang="fr-BE" altLang="en-US" sz="1600" kern="0" dirty="0" smtClean="0"/>
          </a:p>
          <a:p>
            <a:pPr algn="r"/>
            <a:r>
              <a:rPr lang="fr-BE" altLang="en-US" sz="1600" kern="0" dirty="0" smtClean="0"/>
              <a:t>Brussels, </a:t>
            </a:r>
            <a:r>
              <a:rPr lang="fr-BE" altLang="en-US" sz="1600" kern="0" dirty="0" err="1" smtClean="0"/>
              <a:t>January</a:t>
            </a:r>
            <a:r>
              <a:rPr lang="fr-BE" altLang="en-US" sz="1600" kern="0" dirty="0" smtClean="0"/>
              <a:t> </a:t>
            </a:r>
            <a:r>
              <a:rPr lang="fr-BE" altLang="en-US" sz="1600" kern="0" dirty="0" smtClean="0"/>
              <a:t>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7916416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/>
            <a:r>
              <a:rPr lang="fr-FR" altLang="en-US" sz="3200" kern="0" dirty="0" err="1" smtClean="0"/>
              <a:t>Which</a:t>
            </a:r>
            <a:r>
              <a:rPr lang="fr-FR" altLang="en-US" sz="3200" kern="0" dirty="0" smtClean="0"/>
              <a:t> allocation </a:t>
            </a:r>
            <a:r>
              <a:rPr lang="fr-FR" altLang="en-US" sz="3200" kern="0" dirty="0" smtClean="0"/>
              <a:t>of IP </a:t>
            </a:r>
            <a:r>
              <a:rPr lang="fr-FR" altLang="en-US" sz="3200" kern="0" dirty="0" err="1" smtClean="0"/>
              <a:t>rights</a:t>
            </a:r>
            <a:r>
              <a:rPr lang="fr-FR" altLang="en-US" sz="3200" kern="0" dirty="0" smtClean="0"/>
              <a:t> in public </a:t>
            </a:r>
            <a:r>
              <a:rPr lang="fr-FR" altLang="en-US" sz="3200" kern="0" dirty="0" err="1" smtClean="0"/>
              <a:t>procurement</a:t>
            </a:r>
            <a:r>
              <a:rPr lang="fr-FR" altLang="en-US" sz="3200" kern="0" dirty="0" smtClean="0"/>
              <a:t>? </a:t>
            </a:r>
            <a:endParaRPr lang="fr-FR" altLang="en-US" sz="3200" kern="0" dirty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i="0" dirty="0" smtClean="0">
                <a:solidFill>
                  <a:srgbClr val="FF0000"/>
                </a:solidFill>
              </a:rPr>
              <a:t>No </a:t>
            </a:r>
            <a:r>
              <a:rPr lang="fr-BE" altLang="en-US" sz="1800" i="0" dirty="0" err="1" smtClean="0">
                <a:solidFill>
                  <a:srgbClr val="FF0000"/>
                </a:solidFill>
              </a:rPr>
              <a:t>harmonised</a:t>
            </a:r>
            <a:r>
              <a:rPr lang="fr-BE" altLang="en-US" sz="1800" i="0" dirty="0" smtClean="0">
                <a:solidFill>
                  <a:srgbClr val="FF0000"/>
                </a:solidFill>
              </a:rPr>
              <a:t> practice in the EU</a:t>
            </a:r>
            <a:r>
              <a:rPr lang="fr-BE" altLang="en-US" sz="1800" i="0" dirty="0" smtClean="0"/>
              <a:t>:</a:t>
            </a:r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i="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b="0" dirty="0" smtClean="0"/>
              <a:t>No EU </a:t>
            </a:r>
            <a:r>
              <a:rPr lang="fr-BE" altLang="en-US" sz="1800" b="0" dirty="0" err="1" smtClean="0"/>
              <a:t>legislation</a:t>
            </a:r>
            <a:r>
              <a:rPr lang="fr-BE" altLang="en-US" sz="1800" b="0" dirty="0" smtClean="0"/>
              <a:t> imposes to </a:t>
            </a:r>
            <a:r>
              <a:rPr lang="fr-BE" altLang="en-US" sz="1800" b="0" dirty="0" err="1" smtClean="0"/>
              <a:t>obtain</a:t>
            </a:r>
            <a:r>
              <a:rPr lang="fr-BE" altLang="en-US" sz="1800" b="0" dirty="0" smtClean="0"/>
              <a:t> IP </a:t>
            </a:r>
            <a:r>
              <a:rPr lang="fr-BE" altLang="en-US" sz="1800" b="0" dirty="0" err="1" smtClean="0"/>
              <a:t>ownership</a:t>
            </a:r>
            <a:endParaRPr lang="fr-BE" altLang="en-US" sz="1800" b="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b="0" i="0" dirty="0" err="1" smtClean="0"/>
              <a:t>Some</a:t>
            </a:r>
            <a:r>
              <a:rPr lang="fr-BE" altLang="en-US" sz="1800" b="0" i="0" dirty="0" smtClean="0"/>
              <a:t> MS impose to </a:t>
            </a:r>
            <a:r>
              <a:rPr lang="fr-BE" altLang="en-US" sz="1800" b="0" i="0" dirty="0" err="1" smtClean="0"/>
              <a:t>leave</a:t>
            </a:r>
            <a:r>
              <a:rPr lang="fr-BE" altLang="en-US" sz="1800" b="0" i="0" dirty="0" smtClean="0"/>
              <a:t> IP </a:t>
            </a:r>
            <a:r>
              <a:rPr lang="fr-BE" altLang="en-US" sz="1800" b="0" i="0" dirty="0" err="1" smtClean="0"/>
              <a:t>with</a:t>
            </a:r>
            <a:r>
              <a:rPr lang="fr-BE" altLang="en-US" sz="1800" b="0" i="0" dirty="0" smtClean="0"/>
              <a:t> </a:t>
            </a:r>
            <a:r>
              <a:rPr lang="fr-BE" altLang="en-US" sz="1800" b="0" i="0" dirty="0" err="1" smtClean="0"/>
              <a:t>contractor</a:t>
            </a:r>
            <a:endParaRPr lang="fr-BE" altLang="en-US" sz="1800" b="0" i="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b="0" dirty="0" err="1" smtClean="0"/>
              <a:t>Many</a:t>
            </a:r>
            <a:r>
              <a:rPr lang="fr-BE" altLang="en-US" sz="1800" b="0" dirty="0" smtClean="0"/>
              <a:t> MS </a:t>
            </a:r>
            <a:r>
              <a:rPr lang="fr-BE" altLang="en-US" sz="1800" b="0" dirty="0" err="1" smtClean="0"/>
              <a:t>leave</a:t>
            </a:r>
            <a:r>
              <a:rPr lang="fr-BE" altLang="en-US" sz="1800" b="0" dirty="0" smtClean="0"/>
              <a:t> the </a:t>
            </a:r>
            <a:r>
              <a:rPr lang="fr-BE" altLang="en-US" sz="1800" b="0" dirty="0" err="1" smtClean="0"/>
              <a:t>choice</a:t>
            </a:r>
            <a:r>
              <a:rPr lang="fr-BE" altLang="en-US" sz="1800" b="0" dirty="0" smtClean="0"/>
              <a:t> </a:t>
            </a:r>
            <a:r>
              <a:rPr lang="fr-BE" altLang="en-US" sz="1800" b="0" dirty="0" smtClean="0"/>
              <a:t>open</a:t>
            </a:r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b="0" dirty="0" err="1"/>
              <a:t>S</a:t>
            </a:r>
            <a:r>
              <a:rPr lang="fr-BE" altLang="en-US" sz="1800" b="0" dirty="0" err="1" smtClean="0"/>
              <a:t>ome</a:t>
            </a:r>
            <a:r>
              <a:rPr lang="fr-BE" altLang="en-US" sz="1800" b="0" dirty="0" smtClean="0"/>
              <a:t> </a:t>
            </a:r>
            <a:r>
              <a:rPr lang="fr-BE" altLang="en-US" sz="1800" b="0" dirty="0" err="1" smtClean="0"/>
              <a:t>provide</a:t>
            </a:r>
            <a:r>
              <a:rPr lang="fr-BE" altLang="en-US" sz="1800" b="0" dirty="0" smtClean="0"/>
              <a:t> guidance and encourage </a:t>
            </a:r>
            <a:r>
              <a:rPr lang="fr-BE" altLang="en-US" sz="1800" b="0" dirty="0" err="1" smtClean="0"/>
              <a:t>leaving</a:t>
            </a:r>
            <a:r>
              <a:rPr lang="fr-BE" altLang="en-US" sz="1800" b="0" dirty="0" smtClean="0"/>
              <a:t> IP </a:t>
            </a:r>
            <a:r>
              <a:rPr lang="fr-BE" altLang="en-US" sz="1800" b="0" dirty="0" err="1" smtClean="0"/>
              <a:t>with</a:t>
            </a:r>
            <a:r>
              <a:rPr lang="fr-BE" altLang="en-US" sz="1800" b="0" dirty="0" smtClean="0"/>
              <a:t> the </a:t>
            </a:r>
            <a:r>
              <a:rPr lang="fr-BE" altLang="en-US" sz="1800" b="0" dirty="0" err="1" smtClean="0"/>
              <a:t>contractor</a:t>
            </a:r>
            <a:endParaRPr lang="fr-BE" altLang="en-US" sz="1800" b="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i="0" dirty="0" smtClean="0">
                <a:solidFill>
                  <a:srgbClr val="00B050"/>
                </a:solidFill>
              </a:rPr>
              <a:t>Standard practice in the US </a:t>
            </a:r>
            <a:r>
              <a:rPr lang="fr-BE" altLang="en-US" sz="1800" i="0" dirty="0" smtClean="0">
                <a:solidFill>
                  <a:srgbClr val="00B050"/>
                </a:solidFill>
              </a:rPr>
              <a:t>and </a:t>
            </a:r>
            <a:r>
              <a:rPr lang="fr-BE" altLang="en-US" sz="1800" i="0" dirty="0" err="1" smtClean="0">
                <a:solidFill>
                  <a:srgbClr val="00B050"/>
                </a:solidFill>
              </a:rPr>
              <a:t>other</a:t>
            </a:r>
            <a:r>
              <a:rPr lang="fr-BE" altLang="en-US" sz="1800" i="0" dirty="0" smtClean="0">
                <a:solidFill>
                  <a:srgbClr val="00B050"/>
                </a:solidFill>
              </a:rPr>
              <a:t> large </a:t>
            </a:r>
            <a:r>
              <a:rPr lang="fr-BE" altLang="en-US" sz="1800" i="0" dirty="0" err="1" smtClean="0">
                <a:solidFill>
                  <a:srgbClr val="00B050"/>
                </a:solidFill>
              </a:rPr>
              <a:t>jurisdictions</a:t>
            </a:r>
            <a:r>
              <a:rPr lang="fr-BE" altLang="en-US" sz="1800" i="0" dirty="0" smtClean="0">
                <a:solidFill>
                  <a:srgbClr val="00B050"/>
                </a:solidFill>
              </a:rPr>
              <a:t> </a:t>
            </a:r>
            <a:r>
              <a:rPr lang="fr-BE" altLang="en-US" sz="1800" i="0" dirty="0" smtClean="0"/>
              <a:t>to </a:t>
            </a:r>
            <a:r>
              <a:rPr lang="fr-BE" altLang="en-US" sz="1800" i="0" dirty="0" err="1" smtClean="0"/>
              <a:t>leave</a:t>
            </a:r>
            <a:r>
              <a:rPr lang="fr-BE" altLang="en-US" sz="1800" i="0" dirty="0" smtClean="0"/>
              <a:t> the IP </a:t>
            </a:r>
            <a:r>
              <a:rPr lang="fr-BE" altLang="en-US" sz="1800" i="0" dirty="0" err="1" smtClean="0"/>
              <a:t>with</a:t>
            </a:r>
            <a:r>
              <a:rPr lang="fr-BE" altLang="en-US" sz="1800" i="0" dirty="0" smtClean="0"/>
              <a:t> the </a:t>
            </a:r>
            <a:r>
              <a:rPr lang="fr-BE" altLang="en-US" sz="1800" i="0" dirty="0" err="1" smtClean="0"/>
              <a:t>contractor</a:t>
            </a:r>
            <a:endParaRPr lang="fr-BE" altLang="en-US" sz="18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i="0" dirty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i="0" dirty="0" err="1" smtClean="0"/>
              <a:t>Various</a:t>
            </a:r>
            <a:r>
              <a:rPr lang="fr-BE" altLang="en-US" sz="1800" i="0" dirty="0" smtClean="0"/>
              <a:t> </a:t>
            </a:r>
            <a:r>
              <a:rPr lang="fr-BE" altLang="en-US" sz="1800" i="0" dirty="0" err="1" smtClean="0"/>
              <a:t>studies</a:t>
            </a:r>
            <a:r>
              <a:rPr lang="fr-BE" altLang="en-US" sz="1800" i="0" dirty="0" smtClean="0"/>
              <a:t> </a:t>
            </a:r>
            <a:r>
              <a:rPr lang="fr-BE" altLang="en-US" sz="1800" i="0" dirty="0" err="1" smtClean="0"/>
              <a:t>illustrate</a:t>
            </a:r>
            <a:r>
              <a:rPr lang="fr-BE" altLang="en-US" sz="1800" i="0" dirty="0" smtClean="0"/>
              <a:t> </a:t>
            </a:r>
            <a:r>
              <a:rPr lang="fr-BE" altLang="en-US" sz="1800" i="0" dirty="0" smtClean="0"/>
              <a:t>the </a:t>
            </a:r>
            <a:r>
              <a:rPr lang="fr-BE" altLang="en-US" sz="1800" i="0" dirty="0" err="1" smtClean="0"/>
              <a:t>economic</a:t>
            </a:r>
            <a:r>
              <a:rPr lang="fr-BE" altLang="en-US" sz="1800" i="0" dirty="0" smtClean="0"/>
              <a:t> </a:t>
            </a:r>
            <a:r>
              <a:rPr lang="fr-BE" altLang="en-US" sz="1800" i="0" dirty="0" err="1" smtClean="0"/>
              <a:t>benefits</a:t>
            </a:r>
            <a:r>
              <a:rPr lang="fr-BE" altLang="en-US" sz="1800" i="0" dirty="0" smtClean="0"/>
              <a:t> of </a:t>
            </a:r>
            <a:r>
              <a:rPr lang="fr-BE" altLang="en-US" sz="1800" i="0" dirty="0" err="1" smtClean="0"/>
              <a:t>leaving</a:t>
            </a:r>
            <a:r>
              <a:rPr lang="fr-BE" altLang="en-US" sz="1800" i="0" dirty="0" smtClean="0"/>
              <a:t> the IP </a:t>
            </a:r>
            <a:r>
              <a:rPr lang="fr-BE" altLang="en-US" sz="1800" i="0" dirty="0" err="1" smtClean="0"/>
              <a:t>with</a:t>
            </a:r>
            <a:r>
              <a:rPr lang="fr-BE" altLang="en-US" sz="1800" i="0" dirty="0" smtClean="0"/>
              <a:t> the </a:t>
            </a:r>
            <a:r>
              <a:rPr lang="fr-BE" altLang="en-US" sz="1800" i="0" dirty="0" err="1" smtClean="0"/>
              <a:t>contractor</a:t>
            </a:r>
            <a:endParaRPr lang="fr-BE" altLang="en-US" sz="18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000" i="0" dirty="0" smtClean="0"/>
          </a:p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400" i="0" dirty="0" smtClean="0"/>
          </a:p>
        </p:txBody>
      </p:sp>
    </p:spTree>
    <p:extLst>
      <p:ext uri="{BB962C8B-B14F-4D97-AF65-F5344CB8AC3E}">
        <p14:creationId xmlns:p14="http://schemas.microsoft.com/office/powerpoint/2010/main" val="152672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7916416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/>
            <a:r>
              <a:rPr lang="fr-FR" altLang="en-US" sz="3200" kern="0" dirty="0" err="1" smtClean="0"/>
              <a:t>Which</a:t>
            </a:r>
            <a:r>
              <a:rPr lang="fr-FR" altLang="en-US" sz="3200" kern="0" dirty="0" smtClean="0"/>
              <a:t> allocation </a:t>
            </a:r>
            <a:r>
              <a:rPr lang="fr-FR" altLang="en-US" sz="3200" kern="0" dirty="0" smtClean="0"/>
              <a:t>of IP </a:t>
            </a:r>
            <a:r>
              <a:rPr lang="fr-FR" altLang="en-US" sz="3200" kern="0" dirty="0" err="1" smtClean="0"/>
              <a:t>rights</a:t>
            </a:r>
            <a:r>
              <a:rPr lang="fr-FR" altLang="en-US" sz="3200" kern="0" dirty="0" smtClean="0"/>
              <a:t>?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392" y="2276872"/>
            <a:ext cx="8229600" cy="3529013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i="0" dirty="0" err="1" smtClean="0">
                <a:solidFill>
                  <a:srgbClr val="00B050"/>
                </a:solidFill>
              </a:rPr>
              <a:t>Very</a:t>
            </a:r>
            <a:r>
              <a:rPr lang="fr-BE" altLang="en-US" sz="1800" i="0" dirty="0" smtClean="0">
                <a:solidFill>
                  <a:srgbClr val="00B050"/>
                </a:solidFill>
              </a:rPr>
              <a:t> </a:t>
            </a:r>
            <a:r>
              <a:rPr lang="fr-BE" altLang="en-US" sz="1800" i="0" dirty="0" err="1" smtClean="0">
                <a:solidFill>
                  <a:srgbClr val="00B050"/>
                </a:solidFill>
              </a:rPr>
              <a:t>often</a:t>
            </a:r>
            <a:r>
              <a:rPr lang="fr-BE" altLang="en-US" sz="1800" i="0" dirty="0" smtClean="0"/>
              <a:t>, the public </a:t>
            </a:r>
            <a:r>
              <a:rPr lang="fr-BE" altLang="en-US" sz="1800" i="0" dirty="0" err="1" smtClean="0"/>
              <a:t>buyer</a:t>
            </a:r>
            <a:r>
              <a:rPr lang="fr-BE" altLang="en-US" sz="1800" i="0" dirty="0" smtClean="0"/>
              <a:t> </a:t>
            </a:r>
            <a:r>
              <a:rPr lang="fr-BE" altLang="en-US" sz="1800" i="0" dirty="0" err="1" smtClean="0"/>
              <a:t>requires</a:t>
            </a:r>
            <a:r>
              <a:rPr lang="fr-BE" altLang="en-US" sz="1800" i="0" dirty="0" smtClean="0"/>
              <a:t> the </a:t>
            </a:r>
            <a:r>
              <a:rPr lang="fr-BE" altLang="en-US" sz="1800" i="0" dirty="0" err="1" smtClean="0"/>
              <a:t>ownership</a:t>
            </a:r>
            <a:r>
              <a:rPr lang="fr-BE" altLang="en-US" sz="1800" i="0" dirty="0" smtClean="0"/>
              <a:t>:</a:t>
            </a:r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b="0" dirty="0" err="1" smtClean="0"/>
              <a:t>Sense</a:t>
            </a:r>
            <a:r>
              <a:rPr lang="fr-BE" altLang="en-US" sz="1800" b="0" dirty="0" smtClean="0"/>
              <a:t> of control</a:t>
            </a:r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b="0" dirty="0" smtClean="0"/>
              <a:t>« </a:t>
            </a:r>
            <a:r>
              <a:rPr lang="fr-BE" altLang="en-US" sz="1800" b="0" i="1" dirty="0" smtClean="0"/>
              <a:t>I </a:t>
            </a:r>
            <a:r>
              <a:rPr lang="fr-BE" altLang="en-US" sz="1800" b="0" i="1" dirty="0" err="1" smtClean="0"/>
              <a:t>paid</a:t>
            </a:r>
            <a:r>
              <a:rPr lang="fr-BE" altLang="en-US" sz="1800" b="0" i="1" dirty="0" smtClean="0"/>
              <a:t> for </a:t>
            </a:r>
            <a:r>
              <a:rPr lang="fr-BE" altLang="en-US" sz="1800" b="0" i="1" dirty="0" err="1" smtClean="0"/>
              <a:t>it</a:t>
            </a:r>
            <a:r>
              <a:rPr lang="fr-BE" altLang="en-US" sz="1800" b="0" i="1" dirty="0" smtClean="0"/>
              <a:t>, I </a:t>
            </a:r>
            <a:r>
              <a:rPr lang="fr-BE" altLang="en-US" sz="1800" b="0" i="1" dirty="0" err="1" smtClean="0"/>
              <a:t>might</a:t>
            </a:r>
            <a:r>
              <a:rPr lang="fr-BE" altLang="en-US" sz="1800" b="0" i="1" dirty="0" smtClean="0"/>
              <a:t> as </a:t>
            </a:r>
            <a:r>
              <a:rPr lang="fr-BE" altLang="en-US" sz="1800" b="0" i="1" dirty="0" err="1" smtClean="0"/>
              <a:t>well</a:t>
            </a:r>
            <a:r>
              <a:rPr lang="fr-BE" altLang="en-US" sz="1800" b="0" i="1" dirty="0" smtClean="0"/>
              <a:t> </a:t>
            </a:r>
            <a:r>
              <a:rPr lang="fr-BE" altLang="en-US" sz="1800" b="0" i="1" dirty="0" err="1" smtClean="0"/>
              <a:t>own</a:t>
            </a:r>
            <a:r>
              <a:rPr lang="fr-BE" altLang="en-US" sz="1800" b="0" i="1" dirty="0" smtClean="0"/>
              <a:t> </a:t>
            </a:r>
            <a:r>
              <a:rPr lang="fr-BE" altLang="en-US" sz="1800" b="0" dirty="0" err="1" smtClean="0"/>
              <a:t>it</a:t>
            </a:r>
            <a:r>
              <a:rPr lang="fr-BE" altLang="en-US" sz="1800" b="0" dirty="0" smtClean="0"/>
              <a:t>»</a:t>
            </a:r>
            <a:endParaRPr lang="fr-BE" altLang="en-US" sz="1800" b="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b="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i="0" dirty="0" err="1" smtClean="0">
                <a:solidFill>
                  <a:srgbClr val="FF0000"/>
                </a:solidFill>
              </a:rPr>
              <a:t>Yet</a:t>
            </a:r>
            <a:r>
              <a:rPr lang="fr-BE" altLang="en-US" sz="1800" i="0" dirty="0" smtClean="0">
                <a:solidFill>
                  <a:srgbClr val="FF0000"/>
                </a:solidFill>
              </a:rPr>
              <a:t>, </a:t>
            </a:r>
            <a:r>
              <a:rPr lang="fr-BE" altLang="en-US" sz="1800" i="0" dirty="0" err="1" smtClean="0">
                <a:solidFill>
                  <a:srgbClr val="FF0000"/>
                </a:solidFill>
              </a:rPr>
              <a:t>is</a:t>
            </a:r>
            <a:r>
              <a:rPr lang="fr-BE" altLang="en-US" sz="1800" i="0" dirty="0" smtClean="0">
                <a:solidFill>
                  <a:srgbClr val="FF0000"/>
                </a:solidFill>
              </a:rPr>
              <a:t> </a:t>
            </a:r>
            <a:r>
              <a:rPr lang="fr-BE" altLang="en-US" sz="1800" i="0" dirty="0" err="1" smtClean="0">
                <a:solidFill>
                  <a:srgbClr val="FF0000"/>
                </a:solidFill>
              </a:rPr>
              <a:t>this</a:t>
            </a:r>
            <a:r>
              <a:rPr lang="fr-BE" altLang="en-US" sz="1800" i="0" dirty="0" smtClean="0">
                <a:solidFill>
                  <a:srgbClr val="FF0000"/>
                </a:solidFill>
              </a:rPr>
              <a:t> </a:t>
            </a:r>
            <a:r>
              <a:rPr lang="fr-BE" altLang="en-US" sz="1800" i="0" dirty="0" err="1" smtClean="0">
                <a:solidFill>
                  <a:srgbClr val="FF0000"/>
                </a:solidFill>
              </a:rPr>
              <a:t>always</a:t>
            </a:r>
            <a:r>
              <a:rPr lang="fr-BE" altLang="en-US" sz="1800" i="0" dirty="0" smtClean="0">
                <a:solidFill>
                  <a:srgbClr val="FF0000"/>
                </a:solidFill>
              </a:rPr>
              <a:t> the optimal solution?</a:t>
            </a:r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b="0" dirty="0" smtClean="0"/>
              <a:t>Control </a:t>
            </a:r>
            <a:r>
              <a:rPr lang="fr-BE" altLang="en-US" sz="1800" b="0" dirty="0" err="1" smtClean="0"/>
              <a:t>can</a:t>
            </a:r>
            <a:r>
              <a:rPr lang="fr-BE" altLang="en-US" sz="1800" b="0" dirty="0" smtClean="0"/>
              <a:t> come </a:t>
            </a:r>
            <a:r>
              <a:rPr lang="fr-BE" altLang="en-US" sz="1800" b="0" dirty="0" err="1" smtClean="0"/>
              <a:t>from</a:t>
            </a:r>
            <a:r>
              <a:rPr lang="fr-BE" altLang="en-US" sz="1800" b="0" dirty="0" smtClean="0"/>
              <a:t> </a:t>
            </a:r>
            <a:r>
              <a:rPr lang="fr-BE" altLang="en-US" sz="1800" b="0" dirty="0" err="1" smtClean="0"/>
              <a:t>other</a:t>
            </a:r>
            <a:r>
              <a:rPr lang="fr-BE" altLang="en-US" sz="1800" b="0" dirty="0" smtClean="0"/>
              <a:t> </a:t>
            </a:r>
            <a:r>
              <a:rPr lang="fr-BE" altLang="en-US" sz="1800" b="0" dirty="0" err="1" smtClean="0"/>
              <a:t>mechanisms</a:t>
            </a:r>
            <a:endParaRPr lang="fr-BE" altLang="en-US" sz="1800" b="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b="0" i="0" dirty="0" smtClean="0"/>
              <a:t>« </a:t>
            </a:r>
            <a:r>
              <a:rPr lang="fr-BE" altLang="en-US" sz="1800" b="0" i="1" dirty="0" err="1"/>
              <a:t>M</a:t>
            </a:r>
            <a:r>
              <a:rPr lang="fr-BE" altLang="en-US" sz="1800" b="0" i="1" dirty="0" err="1" smtClean="0"/>
              <a:t>aybe</a:t>
            </a:r>
            <a:r>
              <a:rPr lang="fr-BE" altLang="en-US" sz="1800" b="0" i="1" dirty="0" smtClean="0"/>
              <a:t> </a:t>
            </a:r>
            <a:r>
              <a:rPr lang="fr-BE" altLang="en-US" sz="1800" b="0" i="1" dirty="0" err="1" smtClean="0"/>
              <a:t>you</a:t>
            </a:r>
            <a:r>
              <a:rPr lang="fr-BE" altLang="en-US" sz="1800" b="0" i="1" dirty="0" smtClean="0"/>
              <a:t> </a:t>
            </a:r>
            <a:r>
              <a:rPr lang="fr-BE" altLang="en-US" sz="1800" b="0" i="1" dirty="0" err="1" smtClean="0"/>
              <a:t>paid</a:t>
            </a:r>
            <a:r>
              <a:rPr lang="fr-BE" altLang="en-US" sz="1800" b="0" i="1" dirty="0" smtClean="0"/>
              <a:t> </a:t>
            </a:r>
            <a:r>
              <a:rPr lang="fr-BE" altLang="en-US" sz="1800" b="0" i="1" dirty="0" err="1" smtClean="0"/>
              <a:t>too</a:t>
            </a:r>
            <a:r>
              <a:rPr lang="fr-BE" altLang="en-US" sz="1800" b="0" i="1" dirty="0" smtClean="0"/>
              <a:t> </a:t>
            </a:r>
            <a:r>
              <a:rPr lang="fr-BE" altLang="en-US" sz="1800" b="0" i="1" dirty="0" err="1" smtClean="0"/>
              <a:t>much</a:t>
            </a:r>
            <a:r>
              <a:rPr lang="fr-BE" altLang="en-US" sz="1800" b="0" i="0" dirty="0" smtClean="0"/>
              <a:t>! »</a:t>
            </a:r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b="0" dirty="0" err="1" smtClean="0"/>
              <a:t>What</a:t>
            </a:r>
            <a:r>
              <a:rPr lang="fr-BE" altLang="en-US" sz="1800" b="0" dirty="0" smtClean="0"/>
              <a:t> </a:t>
            </a:r>
            <a:r>
              <a:rPr lang="fr-BE" altLang="en-US" sz="1800" b="0" dirty="0" err="1" smtClean="0"/>
              <a:t>does</a:t>
            </a:r>
            <a:r>
              <a:rPr lang="fr-BE" altLang="en-US" sz="1800" b="0" dirty="0" smtClean="0"/>
              <a:t> the administration do </a:t>
            </a:r>
            <a:r>
              <a:rPr lang="fr-BE" altLang="en-US" sz="1800" b="0" dirty="0" err="1" smtClean="0"/>
              <a:t>with</a:t>
            </a:r>
            <a:r>
              <a:rPr lang="fr-BE" altLang="en-US" sz="1800" b="0" dirty="0" smtClean="0"/>
              <a:t> the IP </a:t>
            </a:r>
            <a:r>
              <a:rPr lang="fr-BE" altLang="en-US" sz="1800" b="0" dirty="0" err="1" smtClean="0"/>
              <a:t>ownership</a:t>
            </a:r>
            <a:r>
              <a:rPr lang="fr-BE" altLang="en-US" sz="1800" b="0" dirty="0" smtClean="0"/>
              <a:t> </a:t>
            </a:r>
            <a:r>
              <a:rPr lang="fr-BE" altLang="en-US" sz="1800" b="0" dirty="0" err="1" smtClean="0"/>
              <a:t>afterwards</a:t>
            </a:r>
            <a:r>
              <a:rPr lang="fr-BE" altLang="en-US" sz="1800" b="0" dirty="0" smtClean="0"/>
              <a:t>? (</a:t>
            </a:r>
            <a:r>
              <a:rPr lang="fr-BE" altLang="en-US" sz="1800" b="0" dirty="0" err="1" smtClean="0"/>
              <a:t>sometimes</a:t>
            </a:r>
            <a:r>
              <a:rPr lang="fr-BE" altLang="en-US" sz="1800" b="0" dirty="0" smtClean="0"/>
              <a:t>, not </a:t>
            </a:r>
            <a:r>
              <a:rPr lang="fr-BE" altLang="en-US" sz="1800" b="0" dirty="0" err="1" smtClean="0"/>
              <a:t>very</a:t>
            </a:r>
            <a:r>
              <a:rPr lang="fr-BE" altLang="en-US" sz="1800" b="0" dirty="0" smtClean="0"/>
              <a:t> </a:t>
            </a:r>
            <a:r>
              <a:rPr lang="fr-BE" altLang="en-US" sz="1800" b="0" dirty="0" err="1" smtClean="0"/>
              <a:t>much</a:t>
            </a:r>
            <a:r>
              <a:rPr lang="fr-BE" altLang="en-US" sz="1800" b="0" dirty="0" smtClean="0"/>
              <a:t>): </a:t>
            </a:r>
            <a:r>
              <a:rPr lang="fr-BE" altLang="en-US" sz="1800" b="0" dirty="0" err="1" smtClean="0"/>
              <a:t>further</a:t>
            </a:r>
            <a:r>
              <a:rPr lang="fr-BE" altLang="en-US" sz="1800" b="0" dirty="0" smtClean="0"/>
              <a:t> innovation </a:t>
            </a:r>
            <a:r>
              <a:rPr lang="fr-BE" altLang="en-US" sz="1800" b="0" dirty="0" err="1" smtClean="0"/>
              <a:t>stiffled</a:t>
            </a:r>
            <a:endParaRPr lang="fr-BE" altLang="en-US" sz="1800" b="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b="0" dirty="0" smtClean="0"/>
              <a:t>The public </a:t>
            </a:r>
            <a:r>
              <a:rPr lang="fr-BE" altLang="en-US" sz="1800" b="0" dirty="0" err="1" smtClean="0"/>
              <a:t>buyer</a:t>
            </a:r>
            <a:r>
              <a:rPr lang="fr-BE" altLang="en-US" sz="1800" b="0" dirty="0" smtClean="0"/>
              <a:t> </a:t>
            </a:r>
            <a:r>
              <a:rPr lang="fr-BE" altLang="en-US" sz="1800" b="0" dirty="0" err="1" smtClean="0"/>
              <a:t>is</a:t>
            </a:r>
            <a:r>
              <a:rPr lang="fr-BE" altLang="en-US" sz="1800" b="0" dirty="0" smtClean="0"/>
              <a:t> not in a </a:t>
            </a:r>
            <a:r>
              <a:rPr lang="fr-BE" altLang="en-US" sz="1800" b="0" dirty="0" err="1" smtClean="0"/>
              <a:t>competitive</a:t>
            </a:r>
            <a:r>
              <a:rPr lang="fr-BE" altLang="en-US" sz="1800" b="0" dirty="0" smtClean="0"/>
              <a:t> </a:t>
            </a:r>
            <a:r>
              <a:rPr lang="fr-BE" altLang="en-US" sz="1800" b="0" dirty="0" err="1" smtClean="0"/>
              <a:t>environment</a:t>
            </a:r>
            <a:endParaRPr lang="fr-BE" altLang="en-US" sz="1800" b="0" i="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600" i="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60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400" i="0" dirty="0" smtClean="0"/>
          </a:p>
        </p:txBody>
      </p:sp>
    </p:spTree>
    <p:extLst>
      <p:ext uri="{BB962C8B-B14F-4D97-AF65-F5344CB8AC3E}">
        <p14:creationId xmlns:p14="http://schemas.microsoft.com/office/powerpoint/2010/main" val="138612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7916416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/>
            <a:r>
              <a:rPr lang="fr-FR" altLang="en-US" sz="3200" kern="0" dirty="0" err="1" smtClean="0"/>
              <a:t>Which</a:t>
            </a:r>
            <a:r>
              <a:rPr lang="fr-FR" altLang="en-US" sz="3200" kern="0" dirty="0" smtClean="0"/>
              <a:t> allocation </a:t>
            </a:r>
            <a:r>
              <a:rPr lang="fr-FR" altLang="en-US" sz="3200" kern="0" dirty="0" smtClean="0"/>
              <a:t>of IP </a:t>
            </a:r>
            <a:r>
              <a:rPr lang="fr-FR" altLang="en-US" sz="3200" kern="0" dirty="0" err="1" smtClean="0"/>
              <a:t>rights</a:t>
            </a:r>
            <a:r>
              <a:rPr lang="fr-FR" altLang="en-US" sz="3200" kern="0" dirty="0" smtClean="0"/>
              <a:t>?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392" y="2276872"/>
            <a:ext cx="8229600" cy="3529013"/>
          </a:xfrm>
        </p:spPr>
        <p:txBody>
          <a:bodyPr/>
          <a:lstStyle/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600" i="0" dirty="0" smtClean="0"/>
          </a:p>
          <a:p>
            <a:pPr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b="1" i="0" dirty="0" err="1" smtClean="0"/>
              <a:t>Leaving</a:t>
            </a:r>
            <a:r>
              <a:rPr lang="fr-BE" altLang="en-US" sz="1800" b="1" i="0" dirty="0" smtClean="0"/>
              <a:t> the IP </a:t>
            </a:r>
            <a:r>
              <a:rPr lang="fr-BE" altLang="en-US" sz="1800" b="1" i="0" dirty="0" err="1" smtClean="0"/>
              <a:t>ownership</a:t>
            </a:r>
            <a:r>
              <a:rPr lang="fr-BE" altLang="en-US" sz="1800" b="1" i="0" dirty="0" smtClean="0"/>
              <a:t> </a:t>
            </a:r>
            <a:r>
              <a:rPr lang="fr-BE" altLang="en-US" sz="1800" b="1" i="0" dirty="0" err="1" smtClean="0"/>
              <a:t>with</a:t>
            </a:r>
            <a:r>
              <a:rPr lang="fr-BE" altLang="en-US" sz="1800" b="1" i="0" dirty="0" smtClean="0"/>
              <a:t> </a:t>
            </a:r>
            <a:r>
              <a:rPr lang="fr-BE" altLang="en-US" sz="1800" b="1" i="0" dirty="0" smtClean="0"/>
              <a:t>the </a:t>
            </a:r>
            <a:r>
              <a:rPr lang="fr-BE" altLang="en-US" sz="1800" b="1" i="0" dirty="0" err="1" smtClean="0"/>
              <a:t>contractor</a:t>
            </a:r>
            <a:r>
              <a:rPr lang="fr-BE" altLang="en-US" sz="1800" i="0" dirty="0" smtClean="0"/>
              <a:t>:</a:t>
            </a:r>
          </a:p>
          <a:p>
            <a:pPr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i="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b="0" dirty="0" err="1"/>
              <a:t>a</a:t>
            </a:r>
            <a:r>
              <a:rPr lang="fr-BE" altLang="en-US" sz="1800" b="0" dirty="0" err="1" smtClean="0"/>
              <a:t>llows</a:t>
            </a:r>
            <a:r>
              <a:rPr lang="fr-BE" altLang="en-US" sz="1800" b="0" dirty="0" smtClean="0"/>
              <a:t> </a:t>
            </a:r>
            <a:r>
              <a:rPr lang="fr-BE" altLang="en-US" sz="1800" b="0" dirty="0" smtClean="0"/>
              <a:t>the </a:t>
            </a:r>
            <a:r>
              <a:rPr lang="fr-BE" altLang="en-US" sz="1800" b="0" dirty="0" err="1" smtClean="0"/>
              <a:t>contractor</a:t>
            </a:r>
            <a:r>
              <a:rPr lang="fr-BE" altLang="en-US" sz="1800" b="0" dirty="0" smtClean="0"/>
              <a:t> to commercialise the </a:t>
            </a:r>
            <a:r>
              <a:rPr lang="fr-BE" altLang="en-US" sz="1800" b="0" dirty="0" err="1" smtClean="0"/>
              <a:t>innovative</a:t>
            </a:r>
            <a:r>
              <a:rPr lang="fr-BE" altLang="en-US" sz="1800" b="0" dirty="0" smtClean="0"/>
              <a:t> solution</a:t>
            </a:r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b="0" dirty="0" err="1"/>
              <a:t>s</a:t>
            </a:r>
            <a:r>
              <a:rPr lang="fr-BE" altLang="en-US" sz="1800" b="0" i="0" dirty="0" err="1" smtClean="0"/>
              <a:t>hould</a:t>
            </a:r>
            <a:r>
              <a:rPr lang="fr-BE" altLang="en-US" sz="1800" b="0" i="0" dirty="0" smtClean="0"/>
              <a:t> </a:t>
            </a:r>
            <a:r>
              <a:rPr lang="fr-BE" altLang="en-US" sz="1800" b="0" i="0" dirty="0" err="1" smtClean="0"/>
              <a:t>bring</a:t>
            </a:r>
            <a:r>
              <a:rPr lang="fr-BE" altLang="en-US" sz="1800" b="0" i="0" dirty="0" smtClean="0"/>
              <a:t> </a:t>
            </a:r>
            <a:r>
              <a:rPr lang="fr-BE" altLang="en-US" sz="1800" b="0" i="0" dirty="0" err="1" smtClean="0"/>
              <a:t>costs</a:t>
            </a:r>
            <a:r>
              <a:rPr lang="fr-BE" altLang="en-US" sz="1800" b="0" i="0" dirty="0" smtClean="0"/>
              <a:t> to public </a:t>
            </a:r>
            <a:r>
              <a:rPr lang="fr-BE" altLang="en-US" sz="1800" b="0" i="0" dirty="0" err="1" smtClean="0"/>
              <a:t>buyer</a:t>
            </a:r>
            <a:r>
              <a:rPr lang="fr-BE" altLang="en-US" sz="1800" b="0" i="0" dirty="0" smtClean="0"/>
              <a:t> down</a:t>
            </a:r>
            <a:endParaRPr lang="fr-BE" altLang="en-US" sz="1800" b="0" i="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b="0" dirty="0" err="1" smtClean="0"/>
              <a:t>e</a:t>
            </a:r>
            <a:r>
              <a:rPr lang="fr-BE" altLang="en-US" sz="1800" b="0" dirty="0" err="1" smtClean="0"/>
              <a:t>nsures</a:t>
            </a:r>
            <a:r>
              <a:rPr lang="fr-BE" altLang="en-US" sz="1800" b="0" dirty="0" smtClean="0"/>
              <a:t> </a:t>
            </a:r>
            <a:r>
              <a:rPr lang="fr-BE" altLang="en-US" sz="1800" b="0" dirty="0" smtClean="0"/>
              <a:t>a </a:t>
            </a:r>
            <a:r>
              <a:rPr lang="fr-BE" altLang="en-US" sz="1800" b="0" dirty="0" err="1" smtClean="0"/>
              <a:t>larger</a:t>
            </a:r>
            <a:r>
              <a:rPr lang="fr-BE" altLang="en-US" sz="1800" b="0" dirty="0" smtClean="0"/>
              <a:t> clients’ base to the </a:t>
            </a:r>
            <a:r>
              <a:rPr lang="fr-BE" altLang="en-US" sz="1800" b="0" dirty="0" smtClean="0"/>
              <a:t>solution (</a:t>
            </a:r>
            <a:r>
              <a:rPr lang="fr-BE" altLang="en-US" sz="1800" b="0" dirty="0" err="1" smtClean="0"/>
              <a:t>better</a:t>
            </a:r>
            <a:r>
              <a:rPr lang="fr-BE" altLang="en-US" sz="1800" b="0" dirty="0" smtClean="0"/>
              <a:t> maintenance)</a:t>
            </a:r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b="0" dirty="0" smtClean="0"/>
          </a:p>
          <a:p>
            <a:pPr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i="0" dirty="0" smtClean="0"/>
              <a:t>But </a:t>
            </a:r>
            <a:r>
              <a:rPr lang="fr-BE" altLang="en-US" sz="1800" i="0" dirty="0" err="1" smtClean="0"/>
              <a:t>it</a:t>
            </a:r>
            <a:r>
              <a:rPr lang="fr-BE" altLang="en-US" sz="1800" i="0" dirty="0" smtClean="0"/>
              <a:t> must </a:t>
            </a:r>
            <a:r>
              <a:rPr lang="fr-BE" altLang="en-US" sz="1800" i="0" dirty="0" err="1" smtClean="0"/>
              <a:t>be</a:t>
            </a:r>
            <a:r>
              <a:rPr lang="fr-BE" altLang="en-US" sz="1800" i="0" dirty="0" smtClean="0"/>
              <a:t> </a:t>
            </a:r>
            <a:r>
              <a:rPr lang="fr-BE" altLang="en-US" sz="1800" b="1" i="0" dirty="0" err="1" smtClean="0"/>
              <a:t>accompanied</a:t>
            </a:r>
            <a:r>
              <a:rPr lang="fr-BE" altLang="en-US" sz="1800" b="1" i="0" dirty="0" smtClean="0"/>
              <a:t> </a:t>
            </a:r>
            <a:r>
              <a:rPr lang="fr-BE" altLang="en-US" sz="1800" b="1" i="0" dirty="0" err="1" smtClean="0"/>
              <a:t>with</a:t>
            </a:r>
            <a:r>
              <a:rPr lang="fr-BE" altLang="en-US" sz="1800" b="1" i="0" dirty="0" smtClean="0"/>
              <a:t> the </a:t>
            </a:r>
            <a:r>
              <a:rPr lang="fr-BE" altLang="en-US" sz="1800" b="1" i="0" dirty="0" err="1" smtClean="0"/>
              <a:t>appropriate</a:t>
            </a:r>
            <a:r>
              <a:rPr lang="fr-BE" altLang="en-US" sz="1800" b="1" i="0" dirty="0" smtClean="0"/>
              <a:t> clauses in the licence</a:t>
            </a:r>
            <a:r>
              <a:rPr lang="fr-BE" altLang="en-US" sz="1800" i="0" dirty="0" smtClean="0"/>
              <a:t>, to </a:t>
            </a:r>
            <a:r>
              <a:rPr lang="fr-BE" altLang="en-US" sz="1800" i="0" dirty="0" err="1" smtClean="0"/>
              <a:t>safeguard</a:t>
            </a:r>
            <a:r>
              <a:rPr lang="fr-BE" altLang="en-US" sz="1800" i="0" dirty="0" smtClean="0"/>
              <a:t> the </a:t>
            </a:r>
            <a:r>
              <a:rPr lang="fr-BE" altLang="en-US" sz="1800" i="0" dirty="0" err="1" smtClean="0"/>
              <a:t>interests</a:t>
            </a:r>
            <a:r>
              <a:rPr lang="fr-BE" altLang="en-US" sz="1800" i="0" dirty="0" smtClean="0"/>
              <a:t> of the administration</a:t>
            </a:r>
            <a:endParaRPr lang="fr-BE" altLang="en-US" sz="1800" b="0" i="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60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400" i="0" dirty="0" smtClean="0"/>
          </a:p>
        </p:txBody>
      </p:sp>
    </p:spTree>
    <p:extLst>
      <p:ext uri="{BB962C8B-B14F-4D97-AF65-F5344CB8AC3E}">
        <p14:creationId xmlns:p14="http://schemas.microsoft.com/office/powerpoint/2010/main" val="50105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7916416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/>
            <a:r>
              <a:rPr lang="fr-FR" altLang="en-US" sz="3200" kern="0" dirty="0" smtClean="0">
                <a:solidFill>
                  <a:srgbClr val="00B0F0"/>
                </a:solidFill>
              </a:rPr>
              <a:t>EC</a:t>
            </a:r>
            <a:r>
              <a:rPr lang="fr-FR" altLang="en-US" sz="3200" kern="0" dirty="0" smtClean="0"/>
              <a:t> </a:t>
            </a:r>
            <a:r>
              <a:rPr lang="fr-FR" altLang="en-US" sz="3200" kern="0" dirty="0" smtClean="0">
                <a:solidFill>
                  <a:srgbClr val="00B0F0"/>
                </a:solidFill>
              </a:rPr>
              <a:t>Guidance on Innovation </a:t>
            </a:r>
            <a:r>
              <a:rPr lang="fr-FR" altLang="en-US" sz="3200" kern="0" dirty="0" err="1" smtClean="0">
                <a:solidFill>
                  <a:srgbClr val="00B0F0"/>
                </a:solidFill>
              </a:rPr>
              <a:t>Procurement</a:t>
            </a:r>
            <a:r>
              <a:rPr lang="fr-FR" altLang="en-US" sz="3200" kern="0" dirty="0" smtClean="0">
                <a:solidFill>
                  <a:srgbClr val="00B0F0"/>
                </a:solidFill>
              </a:rPr>
              <a:t>, 2021</a:t>
            </a:r>
            <a:endParaRPr lang="fr-FR" altLang="en-US" sz="3200" kern="0" dirty="0" smtClean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i="0" dirty="0" smtClean="0"/>
              <a:t>MS </a:t>
            </a:r>
            <a:r>
              <a:rPr lang="fr-BE" altLang="en-US" sz="1800" i="0" dirty="0" err="1" smtClean="0"/>
              <a:t>encouraged</a:t>
            </a:r>
            <a:r>
              <a:rPr lang="fr-BE" altLang="en-US" sz="1800" i="0" dirty="0" smtClean="0"/>
              <a:t> to </a:t>
            </a:r>
            <a:r>
              <a:rPr lang="fr-BE" altLang="en-US" sz="1800" i="0" dirty="0" err="1" smtClean="0"/>
              <a:t>take</a:t>
            </a:r>
            <a:r>
              <a:rPr lang="fr-BE" altLang="en-US" sz="1800" i="0" dirty="0" smtClean="0"/>
              <a:t> a « </a:t>
            </a:r>
            <a:r>
              <a:rPr lang="fr-BE" altLang="en-US" sz="1800" b="1" i="0" dirty="0" err="1" smtClean="0"/>
              <a:t>strategic</a:t>
            </a:r>
            <a:r>
              <a:rPr lang="fr-BE" altLang="en-US" sz="1800" b="1" i="0" dirty="0" smtClean="0"/>
              <a:t> </a:t>
            </a:r>
            <a:r>
              <a:rPr lang="fr-BE" altLang="en-US" sz="1800" b="1" i="0" dirty="0" err="1" smtClean="0"/>
              <a:t>approach</a:t>
            </a:r>
            <a:r>
              <a:rPr lang="fr-BE" altLang="en-US" sz="1800" i="0" dirty="0" smtClean="0"/>
              <a:t> » to </a:t>
            </a:r>
            <a:r>
              <a:rPr lang="fr-BE" altLang="en-US" sz="1800" i="0" dirty="0" err="1" smtClean="0"/>
              <a:t>IPRs</a:t>
            </a:r>
            <a:endParaRPr lang="fr-BE" altLang="en-US" sz="18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i="0" dirty="0" smtClean="0"/>
              <a:t>On the </a:t>
            </a:r>
            <a:r>
              <a:rPr lang="fr-BE" altLang="en-US" sz="1800" b="1" i="0" dirty="0" err="1" smtClean="0"/>
              <a:t>choice</a:t>
            </a:r>
            <a:r>
              <a:rPr lang="fr-BE" altLang="en-US" sz="1800" b="1" i="0" dirty="0" smtClean="0"/>
              <a:t> </a:t>
            </a:r>
            <a:r>
              <a:rPr lang="fr-BE" altLang="en-US" sz="1800" b="1" i="0" dirty="0" err="1" smtClean="0"/>
              <a:t>between</a:t>
            </a:r>
            <a:r>
              <a:rPr lang="fr-BE" altLang="en-US" sz="1800" b="1" i="0" dirty="0" smtClean="0"/>
              <a:t> </a:t>
            </a:r>
            <a:r>
              <a:rPr lang="fr-BE" altLang="en-US" sz="1800" i="0" dirty="0" smtClean="0"/>
              <a:t>the </a:t>
            </a:r>
            <a:r>
              <a:rPr lang="fr-BE" altLang="en-US" sz="1800" i="0" dirty="0" err="1" smtClean="0"/>
              <a:t>two</a:t>
            </a:r>
            <a:r>
              <a:rPr lang="fr-BE" altLang="en-US" sz="1800" i="0" dirty="0" smtClean="0"/>
              <a:t> basic options (</a:t>
            </a:r>
            <a:r>
              <a:rPr lang="fr-BE" altLang="en-US" sz="1800" i="0" dirty="0" err="1" smtClean="0"/>
              <a:t>transfer</a:t>
            </a:r>
            <a:r>
              <a:rPr lang="fr-BE" altLang="en-US" sz="1800" i="0" dirty="0" smtClean="0"/>
              <a:t> or licence):</a:t>
            </a:r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b="0" dirty="0"/>
          </a:p>
          <a:p>
            <a:pPr marL="400050" lvl="1" indent="0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800" b="0" i="0" dirty="0" smtClean="0"/>
              <a:t>…</a:t>
            </a:r>
            <a:r>
              <a:rPr lang="fr-BE" altLang="en-US" sz="1800" b="0" i="0" dirty="0" err="1" smtClean="0"/>
              <a:t>t</a:t>
            </a:r>
            <a:r>
              <a:rPr lang="fr-BE" altLang="en-US" sz="1800" b="0" i="0" dirty="0" err="1" smtClean="0"/>
              <a:t>hink</a:t>
            </a:r>
            <a:r>
              <a:rPr lang="fr-BE" altLang="en-US" sz="1800" b="0" i="0" dirty="0" smtClean="0"/>
              <a:t> about </a:t>
            </a:r>
            <a:r>
              <a:rPr lang="fr-BE" altLang="en-US" sz="1800" b="0" i="0" dirty="0" err="1" smtClean="0"/>
              <a:t>your</a:t>
            </a:r>
            <a:r>
              <a:rPr lang="fr-BE" altLang="en-US" sz="1800" b="0" i="0" dirty="0" smtClean="0"/>
              <a:t> </a:t>
            </a:r>
            <a:r>
              <a:rPr lang="fr-BE" altLang="en-US" sz="1800" b="0" i="0" dirty="0" err="1" smtClean="0"/>
              <a:t>needs</a:t>
            </a:r>
            <a:r>
              <a:rPr lang="fr-BE" altLang="en-US" sz="1800" b="0" i="0" dirty="0" smtClean="0"/>
              <a:t> and « </a:t>
            </a:r>
            <a:r>
              <a:rPr lang="fr-BE" altLang="en-US" sz="1800" b="0" i="1" dirty="0" err="1" smtClean="0"/>
              <a:t>consider</a:t>
            </a:r>
            <a:r>
              <a:rPr lang="fr-BE" altLang="en-US" sz="1800" b="0" i="1" dirty="0" smtClean="0"/>
              <a:t> </a:t>
            </a:r>
            <a:r>
              <a:rPr lang="fr-BE" altLang="en-US" sz="1800" b="0" i="1" dirty="0" err="1" smtClean="0"/>
              <a:t>leaving</a:t>
            </a:r>
            <a:r>
              <a:rPr lang="fr-BE" altLang="en-US" sz="1800" b="0" i="1" dirty="0" smtClean="0"/>
              <a:t> the IPR </a:t>
            </a:r>
            <a:r>
              <a:rPr lang="fr-BE" altLang="en-US" sz="1800" b="0" i="1" dirty="0" err="1" smtClean="0"/>
              <a:t>with</a:t>
            </a:r>
            <a:r>
              <a:rPr lang="fr-BE" altLang="en-US" sz="1800" b="0" i="1" dirty="0" smtClean="0"/>
              <a:t> the supplier, </a:t>
            </a:r>
            <a:r>
              <a:rPr lang="fr-BE" altLang="en-US" sz="1800" b="0" i="1" dirty="0" err="1" smtClean="0"/>
              <a:t>unless</a:t>
            </a:r>
            <a:r>
              <a:rPr lang="fr-BE" altLang="en-US" sz="1800" b="0" i="1" dirty="0" smtClean="0"/>
              <a:t> </a:t>
            </a:r>
            <a:r>
              <a:rPr lang="fr-BE" altLang="en-US" sz="1800" b="0" i="1" dirty="0" err="1" smtClean="0"/>
              <a:t>there</a:t>
            </a:r>
            <a:r>
              <a:rPr lang="fr-BE" altLang="en-US" sz="1800" b="0" i="1" dirty="0" smtClean="0"/>
              <a:t> are </a:t>
            </a:r>
            <a:r>
              <a:rPr lang="fr-BE" altLang="en-US" sz="1800" b="0" i="1" dirty="0" err="1" smtClean="0"/>
              <a:t>overriding</a:t>
            </a:r>
            <a:r>
              <a:rPr lang="fr-BE" altLang="en-US" sz="1800" b="0" i="1" dirty="0" smtClean="0"/>
              <a:t> public </a:t>
            </a:r>
            <a:r>
              <a:rPr lang="fr-BE" altLang="en-US" sz="1800" b="0" i="1" dirty="0" err="1" smtClean="0"/>
              <a:t>interests</a:t>
            </a:r>
            <a:r>
              <a:rPr lang="fr-BE" altLang="en-US" sz="1800" b="0" i="1" dirty="0" smtClean="0"/>
              <a:t> at </a:t>
            </a:r>
            <a:r>
              <a:rPr lang="fr-BE" altLang="en-US" sz="1800" b="0" i="1" dirty="0" err="1" smtClean="0"/>
              <a:t>stake</a:t>
            </a:r>
            <a:r>
              <a:rPr lang="fr-BE" altLang="en-US" sz="1800" b="0" dirty="0" smtClean="0"/>
              <a:t> </a:t>
            </a:r>
            <a:r>
              <a:rPr lang="fr-BE" altLang="en-US" sz="1800" b="0" i="0" dirty="0" smtClean="0"/>
              <a:t>»: </a:t>
            </a:r>
            <a:r>
              <a:rPr lang="fr-BE" altLang="en-US" sz="1800" b="0" i="0" dirty="0" err="1" smtClean="0"/>
              <a:t>e.g</a:t>
            </a:r>
            <a:r>
              <a:rPr lang="fr-BE" altLang="en-US" sz="1800" b="0" i="0" dirty="0" smtClean="0"/>
              <a:t>. </a:t>
            </a:r>
            <a:r>
              <a:rPr lang="fr-BE" altLang="en-US" sz="1800" b="0" i="0" dirty="0" err="1" smtClean="0"/>
              <a:t>security</a:t>
            </a:r>
            <a:r>
              <a:rPr lang="fr-BE" altLang="en-US" sz="1800" b="0" i="0" dirty="0" smtClean="0"/>
              <a:t>, </a:t>
            </a:r>
            <a:r>
              <a:rPr lang="fr-BE" altLang="en-US" sz="1800" b="0" i="0" dirty="0" err="1" smtClean="0"/>
              <a:t>confidentiality</a:t>
            </a:r>
            <a:r>
              <a:rPr lang="fr-BE" altLang="en-US" sz="1800" b="0" i="0" dirty="0" smtClean="0"/>
              <a:t>, </a:t>
            </a:r>
            <a:r>
              <a:rPr lang="fr-BE" altLang="en-US" sz="1800" b="0" i="0" dirty="0" err="1" smtClean="0"/>
              <a:t>exclusivity</a:t>
            </a:r>
            <a:r>
              <a:rPr lang="fr-BE" altLang="en-US" sz="1800" b="0" i="0" dirty="0" smtClean="0"/>
              <a:t> (logo), open data </a:t>
            </a:r>
            <a:r>
              <a:rPr lang="fr-BE" altLang="en-US" sz="1800" b="0" i="0" dirty="0" err="1" smtClean="0"/>
              <a:t>policies</a:t>
            </a:r>
            <a:endParaRPr lang="fr-BE" altLang="en-US" sz="1800" b="0" i="0" dirty="0" smtClean="0"/>
          </a:p>
          <a:p>
            <a:pPr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i="0" dirty="0" smtClean="0"/>
          </a:p>
          <a:p>
            <a:pPr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i="0" dirty="0" err="1" smtClean="0"/>
              <a:t>When</a:t>
            </a:r>
            <a:r>
              <a:rPr lang="fr-BE" altLang="en-US" sz="1800" i="0" dirty="0" smtClean="0"/>
              <a:t> </a:t>
            </a:r>
            <a:r>
              <a:rPr lang="fr-BE" altLang="en-US" sz="1800" i="0" dirty="0" err="1" smtClean="0"/>
              <a:t>you</a:t>
            </a:r>
            <a:r>
              <a:rPr lang="fr-BE" altLang="en-US" sz="1800" i="0" dirty="0" smtClean="0"/>
              <a:t> </a:t>
            </a:r>
            <a:r>
              <a:rPr lang="fr-BE" altLang="en-US" sz="1800" i="0" dirty="0" err="1" smtClean="0"/>
              <a:t>leave</a:t>
            </a:r>
            <a:r>
              <a:rPr lang="fr-BE" altLang="en-US" sz="1800" i="0" dirty="0" smtClean="0"/>
              <a:t> the </a:t>
            </a:r>
            <a:r>
              <a:rPr lang="fr-BE" altLang="en-US" sz="1800" i="0" dirty="0" err="1" smtClean="0"/>
              <a:t>IPRs</a:t>
            </a:r>
            <a:r>
              <a:rPr lang="fr-BE" altLang="en-US" sz="1800" i="0" dirty="0" smtClean="0"/>
              <a:t> </a:t>
            </a:r>
            <a:r>
              <a:rPr lang="fr-BE" altLang="en-US" sz="1800" i="0" dirty="0" err="1" smtClean="0"/>
              <a:t>with</a:t>
            </a:r>
            <a:r>
              <a:rPr lang="fr-BE" altLang="en-US" sz="1800" i="0" dirty="0" smtClean="0"/>
              <a:t> the supplier, « </a:t>
            </a:r>
            <a:r>
              <a:rPr lang="fr-BE" altLang="en-US" sz="1800" dirty="0" err="1" smtClean="0"/>
              <a:t>protect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your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interests</a:t>
            </a:r>
            <a:r>
              <a:rPr lang="fr-BE" altLang="en-US" sz="1800" dirty="0" smtClean="0"/>
              <a:t> and the public </a:t>
            </a:r>
            <a:r>
              <a:rPr lang="fr-BE" altLang="en-US" sz="1800" dirty="0" err="1" smtClean="0"/>
              <a:t>interest</a:t>
            </a:r>
            <a:r>
              <a:rPr lang="fr-BE" altLang="en-US" sz="1800" i="0" dirty="0" smtClean="0"/>
              <a:t> »</a:t>
            </a:r>
          </a:p>
          <a:p>
            <a:pPr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400" i="0" dirty="0" smtClean="0"/>
          </a:p>
        </p:txBody>
      </p:sp>
    </p:spTree>
    <p:extLst>
      <p:ext uri="{BB962C8B-B14F-4D97-AF65-F5344CB8AC3E}">
        <p14:creationId xmlns:p14="http://schemas.microsoft.com/office/powerpoint/2010/main" val="193669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7916416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/>
            <a:r>
              <a:rPr lang="fr-FR" altLang="en-US" sz="3200" kern="0" dirty="0" smtClean="0"/>
              <a:t>No « one size </a:t>
            </a:r>
            <a:r>
              <a:rPr lang="fr-FR" altLang="en-US" sz="3200" kern="0" dirty="0" err="1" smtClean="0"/>
              <a:t>fits</a:t>
            </a:r>
            <a:r>
              <a:rPr lang="fr-FR" altLang="en-US" sz="3200" kern="0" dirty="0" smtClean="0"/>
              <a:t> all »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800" i="0" dirty="0" smtClean="0"/>
              <a:t>General </a:t>
            </a:r>
            <a:r>
              <a:rPr lang="fr-BE" altLang="en-US" sz="1800" i="0" dirty="0" err="1" smtClean="0"/>
              <a:t>recommendations</a:t>
            </a:r>
            <a:r>
              <a:rPr lang="fr-BE" altLang="en-US" sz="1800" i="0" dirty="0"/>
              <a:t> </a:t>
            </a:r>
            <a:r>
              <a:rPr lang="fr-BE" altLang="en-US" sz="1800" i="0" dirty="0" smtClean="0"/>
              <a:t>for the licence to the public </a:t>
            </a:r>
            <a:r>
              <a:rPr lang="fr-BE" altLang="en-US" sz="1800" i="0" dirty="0" err="1" smtClean="0"/>
              <a:t>buyer</a:t>
            </a:r>
            <a:r>
              <a:rPr lang="fr-BE" altLang="en-US" sz="1800" i="0" dirty="0" smtClean="0"/>
              <a:t>:</a:t>
            </a:r>
            <a:endParaRPr lang="fr-BE" altLang="en-US" sz="1800" i="0" dirty="0" smtClean="0"/>
          </a:p>
          <a:p>
            <a:pPr marL="400050" lvl="1" indent="0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800" dirty="0"/>
          </a:p>
          <a:p>
            <a:pPr marL="0" indent="0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800" i="0" dirty="0" err="1" smtClean="0"/>
              <a:t>Make</a:t>
            </a:r>
            <a:r>
              <a:rPr lang="fr-BE" altLang="en-US" sz="1800" i="0" dirty="0" smtClean="0"/>
              <a:t> </a:t>
            </a:r>
            <a:r>
              <a:rPr lang="fr-BE" altLang="en-US" sz="1800" i="0" dirty="0" smtClean="0"/>
              <a:t>sure the </a:t>
            </a:r>
            <a:r>
              <a:rPr lang="fr-BE" altLang="en-US" sz="1800" i="0" dirty="0" err="1" smtClean="0">
                <a:solidFill>
                  <a:srgbClr val="FF0000"/>
                </a:solidFill>
              </a:rPr>
              <a:t>rights</a:t>
            </a:r>
            <a:r>
              <a:rPr lang="fr-BE" altLang="en-US" sz="1800" i="0" dirty="0" smtClean="0">
                <a:solidFill>
                  <a:srgbClr val="FF0000"/>
                </a:solidFill>
              </a:rPr>
              <a:t> </a:t>
            </a:r>
            <a:r>
              <a:rPr lang="fr-BE" altLang="en-US" sz="1800" i="0" dirty="0" err="1" smtClean="0">
                <a:solidFill>
                  <a:srgbClr val="FF0000"/>
                </a:solidFill>
              </a:rPr>
              <a:t>granted</a:t>
            </a:r>
            <a:r>
              <a:rPr lang="fr-BE" altLang="en-US" sz="1800" i="0" dirty="0" smtClean="0">
                <a:solidFill>
                  <a:srgbClr val="FF0000"/>
                </a:solidFill>
              </a:rPr>
              <a:t> via the licence are </a:t>
            </a:r>
            <a:r>
              <a:rPr lang="fr-BE" altLang="en-US" sz="1800" i="0" dirty="0" err="1" smtClean="0">
                <a:solidFill>
                  <a:srgbClr val="FF0000"/>
                </a:solidFill>
              </a:rPr>
              <a:t>sufficiently</a:t>
            </a:r>
            <a:r>
              <a:rPr lang="fr-BE" altLang="en-US" sz="1800" i="0" dirty="0" smtClean="0">
                <a:solidFill>
                  <a:srgbClr val="FF0000"/>
                </a:solidFill>
              </a:rPr>
              <a:t> </a:t>
            </a:r>
            <a:r>
              <a:rPr lang="fr-BE" altLang="en-US" sz="1800" i="0" dirty="0" err="1" smtClean="0">
                <a:solidFill>
                  <a:srgbClr val="FF0000"/>
                </a:solidFill>
              </a:rPr>
              <a:t>largely</a:t>
            </a:r>
            <a:r>
              <a:rPr lang="fr-BE" altLang="en-US" sz="1800" i="0" dirty="0" smtClean="0">
                <a:solidFill>
                  <a:srgbClr val="FF0000"/>
                </a:solidFill>
              </a:rPr>
              <a:t> </a:t>
            </a:r>
            <a:r>
              <a:rPr lang="fr-BE" altLang="en-US" sz="1800" i="0" dirty="0" err="1" smtClean="0">
                <a:solidFill>
                  <a:srgbClr val="FF0000"/>
                </a:solidFill>
              </a:rPr>
              <a:t>defined</a:t>
            </a:r>
            <a:r>
              <a:rPr lang="fr-BE" altLang="en-US" sz="1800" i="0" dirty="0" smtClean="0">
                <a:solidFill>
                  <a:srgbClr val="FF0000"/>
                </a:solidFill>
              </a:rPr>
              <a:t> </a:t>
            </a:r>
            <a:r>
              <a:rPr lang="fr-BE" altLang="en-US" sz="1800" i="0" dirty="0" smtClean="0"/>
              <a:t>(</a:t>
            </a:r>
            <a:r>
              <a:rPr lang="fr-BE" altLang="en-US" sz="1800" i="0" dirty="0" err="1" smtClean="0"/>
              <a:t>including</a:t>
            </a:r>
            <a:r>
              <a:rPr lang="fr-BE" altLang="en-US" sz="1800" i="0" dirty="0" smtClean="0"/>
              <a:t> for the future):  « </a:t>
            </a:r>
            <a:r>
              <a:rPr lang="fr-BE" altLang="en-US" sz="1800" i="1" dirty="0" smtClean="0"/>
              <a:t>all </a:t>
            </a:r>
            <a:r>
              <a:rPr lang="fr-BE" altLang="en-US" sz="1800" i="1" dirty="0" err="1" smtClean="0"/>
              <a:t>you</a:t>
            </a:r>
            <a:r>
              <a:rPr lang="fr-BE" altLang="en-US" sz="1800" i="1" dirty="0" smtClean="0"/>
              <a:t> </a:t>
            </a:r>
            <a:r>
              <a:rPr lang="fr-BE" altLang="en-US" sz="1800" i="1" dirty="0" err="1" smtClean="0"/>
              <a:t>need</a:t>
            </a:r>
            <a:r>
              <a:rPr lang="fr-BE" altLang="en-US" sz="1800" i="1" dirty="0" smtClean="0"/>
              <a:t>, but </a:t>
            </a:r>
            <a:r>
              <a:rPr lang="fr-BE" altLang="en-US" sz="1800" i="1" dirty="0" err="1" smtClean="0"/>
              <a:t>only</a:t>
            </a:r>
            <a:r>
              <a:rPr lang="fr-BE" altLang="en-US" sz="1800" i="1" dirty="0" smtClean="0"/>
              <a:t> all </a:t>
            </a:r>
            <a:r>
              <a:rPr lang="fr-BE" altLang="en-US" sz="1800" i="1" dirty="0" err="1" smtClean="0"/>
              <a:t>you</a:t>
            </a:r>
            <a:r>
              <a:rPr lang="fr-BE" altLang="en-US" sz="1800" i="1" dirty="0" smtClean="0"/>
              <a:t> </a:t>
            </a:r>
            <a:r>
              <a:rPr lang="fr-BE" altLang="en-US" sz="1800" i="1" dirty="0" err="1" smtClean="0"/>
              <a:t>need</a:t>
            </a:r>
            <a:r>
              <a:rPr lang="fr-BE" altLang="en-US" sz="1800" i="1" dirty="0" smtClean="0"/>
              <a:t>! </a:t>
            </a:r>
            <a:r>
              <a:rPr lang="fr-BE" altLang="en-US" sz="1800" i="0" dirty="0" smtClean="0"/>
              <a:t>»:</a:t>
            </a:r>
          </a:p>
          <a:p>
            <a:pPr marL="0" indent="0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800" i="0" dirty="0" smtClean="0"/>
          </a:p>
          <a:p>
            <a:pPr marL="800100" lvl="2" indent="0">
              <a:lnSpc>
                <a:spcPct val="90000"/>
              </a:lnSpc>
              <a:buClr>
                <a:srgbClr val="002060"/>
              </a:buClr>
            </a:pPr>
            <a:r>
              <a:rPr lang="fr-BE" altLang="en-US" sz="1800" b="1" dirty="0" smtClean="0"/>
              <a:t>Scope</a:t>
            </a:r>
            <a:r>
              <a:rPr lang="fr-BE" altLang="en-US" sz="1800" dirty="0" smtClean="0"/>
              <a:t>: use, </a:t>
            </a:r>
            <a:r>
              <a:rPr lang="fr-BE" altLang="en-US" sz="1800" dirty="0" err="1" smtClean="0"/>
              <a:t>modify</a:t>
            </a:r>
            <a:r>
              <a:rPr lang="fr-BE" altLang="en-US" sz="1800" dirty="0"/>
              <a:t> </a:t>
            </a:r>
            <a:r>
              <a:rPr lang="fr-BE" altLang="en-US" sz="1800" dirty="0" smtClean="0"/>
              <a:t>(</a:t>
            </a:r>
            <a:r>
              <a:rPr lang="fr-BE" altLang="en-US" sz="1800" dirty="0" err="1" smtClean="0"/>
              <a:t>including</a:t>
            </a:r>
            <a:r>
              <a:rPr lang="fr-BE" altLang="en-US" sz="1800" dirty="0" smtClean="0"/>
              <a:t> by a </a:t>
            </a:r>
            <a:r>
              <a:rPr lang="fr-BE" altLang="en-US" sz="1800" dirty="0" err="1" smtClean="0"/>
              <a:t>subcontractor</a:t>
            </a:r>
            <a:r>
              <a:rPr lang="fr-BE" altLang="en-US" sz="1800" dirty="0" smtClean="0"/>
              <a:t> of public </a:t>
            </a:r>
            <a:r>
              <a:rPr lang="fr-BE" altLang="en-US" sz="1800" dirty="0" err="1" smtClean="0"/>
              <a:t>buyer</a:t>
            </a:r>
            <a:r>
              <a:rPr lang="fr-BE" altLang="en-US" sz="1800" dirty="0" smtClean="0"/>
              <a:t>)</a:t>
            </a:r>
            <a:endParaRPr lang="fr-BE" altLang="en-US" sz="1800" dirty="0" smtClean="0"/>
          </a:p>
          <a:p>
            <a:pPr marL="800100" lvl="2" indent="0">
              <a:lnSpc>
                <a:spcPct val="90000"/>
              </a:lnSpc>
              <a:buClr>
                <a:srgbClr val="002060"/>
              </a:buClr>
            </a:pPr>
            <a:r>
              <a:rPr lang="fr-BE" altLang="en-US" sz="1800" b="1" dirty="0" err="1" smtClean="0"/>
              <a:t>T</a:t>
            </a:r>
            <a:r>
              <a:rPr lang="fr-BE" altLang="en-US" sz="1800" b="1" i="0" dirty="0" err="1" smtClean="0"/>
              <a:t>erritory</a:t>
            </a:r>
            <a:r>
              <a:rPr lang="fr-BE" altLang="en-US" sz="1800" i="0" dirty="0" smtClean="0"/>
              <a:t>: </a:t>
            </a:r>
            <a:r>
              <a:rPr lang="fr-BE" altLang="en-US" sz="1800" i="0" dirty="0" err="1" smtClean="0"/>
              <a:t>worldwide</a:t>
            </a:r>
            <a:r>
              <a:rPr lang="fr-BE" altLang="en-US" sz="1800" i="0" dirty="0" smtClean="0"/>
              <a:t>?</a:t>
            </a:r>
            <a:endParaRPr lang="fr-BE" altLang="en-US" sz="1800" dirty="0" smtClean="0"/>
          </a:p>
          <a:p>
            <a:pPr marL="800100" lvl="2" indent="0">
              <a:lnSpc>
                <a:spcPct val="90000"/>
              </a:lnSpc>
              <a:buClr>
                <a:srgbClr val="002060"/>
              </a:buClr>
            </a:pPr>
            <a:r>
              <a:rPr lang="fr-BE" altLang="en-US" sz="1800" b="1" dirty="0" smtClean="0"/>
              <a:t>D</a:t>
            </a:r>
            <a:r>
              <a:rPr lang="fr-BE" altLang="en-US" sz="1800" b="1" dirty="0" smtClean="0"/>
              <a:t>uration</a:t>
            </a:r>
            <a:r>
              <a:rPr lang="fr-BE" altLang="en-US" sz="1800" dirty="0" smtClean="0"/>
              <a:t>: </a:t>
            </a:r>
            <a:r>
              <a:rPr lang="fr-BE" altLang="en-US" sz="1800" dirty="0" err="1" smtClean="0"/>
              <a:t>irrevocable</a:t>
            </a:r>
            <a:r>
              <a:rPr lang="fr-BE" altLang="en-US" sz="1800" dirty="0" smtClean="0"/>
              <a:t>?</a:t>
            </a:r>
          </a:p>
          <a:p>
            <a:pPr marL="800100" lvl="2" indent="0">
              <a:lnSpc>
                <a:spcPct val="90000"/>
              </a:lnSpc>
              <a:buClr>
                <a:srgbClr val="002060"/>
              </a:buClr>
            </a:pPr>
            <a:r>
              <a:rPr lang="fr-BE" altLang="en-US" sz="1800" b="1" dirty="0" err="1" smtClean="0"/>
              <a:t>B</a:t>
            </a:r>
            <a:r>
              <a:rPr lang="fr-BE" altLang="en-US" sz="1800" b="1" i="0" dirty="0" err="1" smtClean="0"/>
              <a:t>eneficiaries</a:t>
            </a:r>
            <a:r>
              <a:rPr lang="fr-BE" altLang="en-US" sz="1800" i="0" dirty="0" smtClean="0"/>
              <a:t>: </a:t>
            </a:r>
            <a:r>
              <a:rPr lang="fr-BE" altLang="en-US" sz="1800" i="0" dirty="0" err="1" smtClean="0"/>
              <a:t>sublicensable</a:t>
            </a:r>
            <a:r>
              <a:rPr lang="fr-BE" altLang="en-US" sz="1800" i="0" dirty="0" smtClean="0"/>
              <a:t> to </a:t>
            </a:r>
            <a:r>
              <a:rPr lang="fr-BE" altLang="en-US" sz="1800" i="0" dirty="0" err="1" smtClean="0"/>
              <a:t>some</a:t>
            </a:r>
            <a:r>
              <a:rPr lang="fr-BE" altLang="en-US" sz="1800" i="0" dirty="0" smtClean="0"/>
              <a:t> </a:t>
            </a:r>
            <a:r>
              <a:rPr lang="fr-BE" altLang="en-US" sz="1800" i="0" dirty="0" err="1" smtClean="0"/>
              <a:t>other</a:t>
            </a:r>
            <a:r>
              <a:rPr lang="fr-BE" altLang="en-US" sz="1800" i="0" dirty="0" smtClean="0"/>
              <a:t> institutions</a:t>
            </a:r>
          </a:p>
          <a:p>
            <a:pPr marL="800100" lvl="2" indent="0">
              <a:lnSpc>
                <a:spcPct val="90000"/>
              </a:lnSpc>
              <a:buClr>
                <a:srgbClr val="002060"/>
              </a:buClr>
            </a:pPr>
            <a:endParaRPr lang="fr-BE" altLang="en-US" sz="1800" dirty="0" smtClean="0"/>
          </a:p>
          <a:p>
            <a:pPr marL="800100" lvl="2" indent="0">
              <a:lnSpc>
                <a:spcPct val="90000"/>
              </a:lnSpc>
              <a:buClr>
                <a:srgbClr val="002060"/>
              </a:buClr>
            </a:pPr>
            <a:r>
              <a:rPr lang="fr-BE" altLang="en-US" sz="1800" dirty="0" err="1" smtClean="0"/>
              <a:t>Careful</a:t>
            </a:r>
            <a:r>
              <a:rPr lang="fr-BE" altLang="en-US" sz="1800" dirty="0" smtClean="0"/>
              <a:t>: in case of </a:t>
            </a:r>
            <a:r>
              <a:rPr lang="fr-BE" altLang="en-US" sz="1800" dirty="0" err="1" smtClean="0"/>
              <a:t>doubt</a:t>
            </a:r>
            <a:r>
              <a:rPr lang="fr-BE" altLang="en-US" sz="1800" dirty="0" smtClean="0"/>
              <a:t>, </a:t>
            </a:r>
            <a:r>
              <a:rPr lang="fr-BE" altLang="en-US" sz="1800" dirty="0" err="1" smtClean="0"/>
              <a:t>interpretation</a:t>
            </a:r>
            <a:r>
              <a:rPr lang="fr-BE" altLang="en-US" sz="1800" dirty="0" smtClean="0"/>
              <a:t> of the licence in </a:t>
            </a:r>
            <a:r>
              <a:rPr lang="fr-BE" altLang="en-US" sz="1800" dirty="0" err="1" smtClean="0"/>
              <a:t>favour</a:t>
            </a:r>
            <a:r>
              <a:rPr lang="fr-BE" altLang="en-US" sz="1800" dirty="0" smtClean="0"/>
              <a:t> of </a:t>
            </a:r>
            <a:r>
              <a:rPr lang="fr-BE" altLang="en-US" sz="1800" dirty="0" err="1" smtClean="0"/>
              <a:t>licensor</a:t>
            </a:r>
            <a:r>
              <a:rPr lang="fr-BE" altLang="en-US" sz="1800" dirty="0" smtClean="0"/>
              <a:t> (</a:t>
            </a:r>
            <a:r>
              <a:rPr lang="fr-BE" altLang="en-US" sz="1800" dirty="0" err="1" smtClean="0"/>
              <a:t>contractor</a:t>
            </a:r>
            <a:r>
              <a:rPr lang="fr-BE" altLang="en-US" sz="1800" dirty="0" smtClean="0"/>
              <a:t>)</a:t>
            </a:r>
            <a:endParaRPr lang="fr-BE" altLang="en-US" sz="1800" i="0" dirty="0" smtClean="0"/>
          </a:p>
          <a:p>
            <a:pPr marL="800100" lvl="2" indent="0">
              <a:lnSpc>
                <a:spcPct val="90000"/>
              </a:lnSpc>
              <a:buClr>
                <a:srgbClr val="002060"/>
              </a:buClr>
            </a:pPr>
            <a:endParaRPr lang="fr-BE" altLang="en-US" sz="1600" dirty="0"/>
          </a:p>
          <a:p>
            <a:pPr marL="800100" lvl="2" indent="0">
              <a:lnSpc>
                <a:spcPct val="90000"/>
              </a:lnSpc>
              <a:buClr>
                <a:srgbClr val="002060"/>
              </a:buClr>
            </a:pPr>
            <a:endParaRPr lang="fr-BE" altLang="en-US" sz="1600" i="0" dirty="0"/>
          </a:p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600" i="0" dirty="0"/>
          </a:p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600" i="0" dirty="0" smtClean="0"/>
          </a:p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2400" i="0" dirty="0" smtClean="0"/>
          </a:p>
        </p:txBody>
      </p:sp>
    </p:spTree>
    <p:extLst>
      <p:ext uri="{BB962C8B-B14F-4D97-AF65-F5344CB8AC3E}">
        <p14:creationId xmlns:p14="http://schemas.microsoft.com/office/powerpoint/2010/main" val="18219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7916416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/>
            <a:r>
              <a:rPr lang="fr-FR" altLang="en-US" sz="3200" kern="0" dirty="0" smtClean="0"/>
              <a:t>No « one size </a:t>
            </a:r>
            <a:r>
              <a:rPr lang="fr-FR" altLang="en-US" sz="3200" kern="0" dirty="0" err="1" smtClean="0"/>
              <a:t>fits</a:t>
            </a:r>
            <a:r>
              <a:rPr lang="fr-FR" altLang="en-US" sz="3200" kern="0" dirty="0" smtClean="0"/>
              <a:t> all »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600" i="0" dirty="0" smtClean="0"/>
              <a:t>General </a:t>
            </a:r>
            <a:r>
              <a:rPr lang="fr-BE" altLang="en-US" sz="1600" i="0" dirty="0" err="1" smtClean="0"/>
              <a:t>recommendations</a:t>
            </a:r>
            <a:r>
              <a:rPr lang="fr-BE" altLang="en-US" sz="1600" i="0" dirty="0"/>
              <a:t> </a:t>
            </a:r>
            <a:r>
              <a:rPr lang="fr-BE" altLang="en-US" sz="1600" i="0" dirty="0" smtClean="0"/>
              <a:t>for the licence to the public </a:t>
            </a:r>
            <a:r>
              <a:rPr lang="fr-BE" altLang="en-US" sz="1600" i="0" dirty="0" err="1" smtClean="0"/>
              <a:t>buyer</a:t>
            </a:r>
            <a:r>
              <a:rPr lang="fr-BE" altLang="en-US" sz="1600" i="0" dirty="0" smtClean="0"/>
              <a:t>:</a:t>
            </a:r>
          </a:p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600" dirty="0"/>
          </a:p>
          <a:p>
            <a:pPr marL="400050" lvl="1" indent="0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600" i="0" dirty="0" err="1" smtClean="0"/>
              <a:t>Make</a:t>
            </a:r>
            <a:r>
              <a:rPr lang="fr-BE" altLang="en-US" sz="1600" i="0" dirty="0" smtClean="0"/>
              <a:t> sure </a:t>
            </a:r>
            <a:r>
              <a:rPr lang="fr-BE" altLang="en-US" sz="1600" i="0" dirty="0" err="1" smtClean="0"/>
              <a:t>you</a:t>
            </a:r>
            <a:r>
              <a:rPr lang="fr-BE" altLang="en-US" sz="1600" i="0" dirty="0" smtClean="0"/>
              <a:t> </a:t>
            </a:r>
            <a:r>
              <a:rPr lang="fr-BE" altLang="en-US" sz="1600" i="0" dirty="0" err="1" smtClean="0">
                <a:solidFill>
                  <a:srgbClr val="FF0000"/>
                </a:solidFill>
              </a:rPr>
              <a:t>avoid</a:t>
            </a:r>
            <a:r>
              <a:rPr lang="fr-BE" altLang="en-US" sz="1600" i="0" dirty="0" smtClean="0">
                <a:solidFill>
                  <a:srgbClr val="FF0000"/>
                </a:solidFill>
              </a:rPr>
              <a:t> the </a:t>
            </a:r>
            <a:r>
              <a:rPr lang="fr-BE" altLang="en-US" sz="1600" i="0" dirty="0" err="1" smtClean="0">
                <a:solidFill>
                  <a:srgbClr val="FF0000"/>
                </a:solidFill>
              </a:rPr>
              <a:t>risk</a:t>
            </a:r>
            <a:r>
              <a:rPr lang="fr-BE" altLang="en-US" sz="1600" i="0" dirty="0" smtClean="0">
                <a:solidFill>
                  <a:srgbClr val="FF0000"/>
                </a:solidFill>
              </a:rPr>
              <a:t> of </a:t>
            </a:r>
            <a:r>
              <a:rPr lang="fr-BE" altLang="en-US" sz="1600" i="0" dirty="0" err="1" smtClean="0">
                <a:solidFill>
                  <a:srgbClr val="FF0000"/>
                </a:solidFill>
              </a:rPr>
              <a:t>vendor</a:t>
            </a:r>
            <a:r>
              <a:rPr lang="fr-BE" altLang="en-US" sz="1600" i="0" dirty="0" smtClean="0">
                <a:solidFill>
                  <a:srgbClr val="FF0000"/>
                </a:solidFill>
              </a:rPr>
              <a:t> lock-in </a:t>
            </a:r>
            <a:endParaRPr lang="fr-BE" altLang="en-US" sz="1600" i="0" dirty="0" smtClean="0">
              <a:solidFill>
                <a:srgbClr val="FF0000"/>
              </a:solidFill>
            </a:endParaRPr>
          </a:p>
          <a:p>
            <a:pPr marL="800100" lvl="2" indent="0">
              <a:lnSpc>
                <a:spcPct val="90000"/>
              </a:lnSpc>
              <a:buClr>
                <a:srgbClr val="002060"/>
              </a:buClr>
            </a:pPr>
            <a:r>
              <a:rPr lang="fr-BE" altLang="en-US" sz="1600" dirty="0" err="1" smtClean="0"/>
              <a:t>Careful</a:t>
            </a:r>
            <a:r>
              <a:rPr lang="fr-BE" altLang="en-US" sz="1600" dirty="0" smtClean="0"/>
              <a:t> </a:t>
            </a:r>
            <a:r>
              <a:rPr lang="fr-BE" altLang="en-US" sz="1600" dirty="0" err="1" smtClean="0"/>
              <a:t>with</a:t>
            </a:r>
            <a:r>
              <a:rPr lang="fr-BE" altLang="en-US" sz="1600" dirty="0" smtClean="0"/>
              <a:t> </a:t>
            </a:r>
            <a:r>
              <a:rPr lang="fr-BE" altLang="en-US" sz="1600" dirty="0" err="1" smtClean="0"/>
              <a:t>pre-existing</a:t>
            </a:r>
            <a:r>
              <a:rPr lang="fr-BE" altLang="en-US" sz="1600" dirty="0" smtClean="0"/>
              <a:t> </a:t>
            </a:r>
            <a:r>
              <a:rPr lang="fr-BE" altLang="en-US" sz="1600" dirty="0" err="1" smtClean="0"/>
              <a:t>rights</a:t>
            </a:r>
            <a:r>
              <a:rPr lang="fr-BE" altLang="en-US" sz="1600" dirty="0" smtClean="0"/>
              <a:t> (obligation for </a:t>
            </a:r>
            <a:r>
              <a:rPr lang="fr-BE" altLang="en-US" sz="1600" dirty="0" err="1" smtClean="0"/>
              <a:t>contractor</a:t>
            </a:r>
            <a:r>
              <a:rPr lang="fr-BE" altLang="en-US" sz="1600" dirty="0" smtClean="0"/>
              <a:t> to </a:t>
            </a:r>
            <a:r>
              <a:rPr lang="fr-BE" altLang="en-US" sz="1600" dirty="0" err="1" smtClean="0"/>
              <a:t>declare</a:t>
            </a:r>
            <a:r>
              <a:rPr lang="fr-BE" altLang="en-US" sz="1600" dirty="0" smtClean="0"/>
              <a:t>)</a:t>
            </a:r>
          </a:p>
          <a:p>
            <a:pPr marL="800100" lvl="2" indent="0">
              <a:lnSpc>
                <a:spcPct val="90000"/>
              </a:lnSpc>
              <a:buClr>
                <a:srgbClr val="002060"/>
              </a:buClr>
            </a:pPr>
            <a:endParaRPr lang="fr-BE" altLang="en-US" sz="1600" dirty="0"/>
          </a:p>
          <a:p>
            <a:pPr marL="400050" lvl="1" indent="0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600" i="0" dirty="0" smtClean="0"/>
              <a:t>Obligation for the </a:t>
            </a:r>
            <a:r>
              <a:rPr lang="fr-BE" altLang="en-US" sz="1600" i="0" dirty="0" err="1" smtClean="0"/>
              <a:t>contractor</a:t>
            </a:r>
            <a:r>
              <a:rPr lang="fr-BE" altLang="en-US" sz="1600" i="0" dirty="0" smtClean="0"/>
              <a:t> to </a:t>
            </a:r>
            <a:r>
              <a:rPr lang="fr-BE" altLang="en-US" sz="1600" i="0" dirty="0" err="1" smtClean="0"/>
              <a:t>effectively</a:t>
            </a:r>
            <a:r>
              <a:rPr lang="fr-BE" altLang="en-US" sz="1600" i="0" dirty="0" smtClean="0"/>
              <a:t> commercialise?</a:t>
            </a:r>
          </a:p>
          <a:p>
            <a:pPr marL="800100" lvl="2" indent="0">
              <a:lnSpc>
                <a:spcPct val="90000"/>
              </a:lnSpc>
              <a:buClr>
                <a:srgbClr val="002060"/>
              </a:buClr>
            </a:pPr>
            <a:r>
              <a:rPr lang="fr-BE" altLang="en-US" sz="1600" dirty="0" smtClean="0"/>
              <a:t>Obligation to commercialise </a:t>
            </a:r>
            <a:r>
              <a:rPr lang="fr-BE" altLang="en-US" sz="1600" dirty="0" err="1" smtClean="0"/>
              <a:t>under</a:t>
            </a:r>
            <a:r>
              <a:rPr lang="fr-BE" altLang="en-US" sz="1600" dirty="0" smtClean="0"/>
              <a:t> certain </a:t>
            </a:r>
            <a:r>
              <a:rPr lang="fr-BE" altLang="en-US" sz="1600" dirty="0" err="1" smtClean="0"/>
              <a:t>terms</a:t>
            </a:r>
            <a:r>
              <a:rPr lang="fr-BE" altLang="en-US" sz="1600" dirty="0" smtClean="0"/>
              <a:t> (FRAND</a:t>
            </a:r>
            <a:r>
              <a:rPr lang="fr-BE" altLang="en-US" sz="1600" dirty="0" smtClean="0"/>
              <a:t>)? </a:t>
            </a:r>
            <a:r>
              <a:rPr lang="fr-BE" altLang="en-US" sz="1600" dirty="0" err="1" smtClean="0"/>
              <a:t>Otherwise</a:t>
            </a:r>
            <a:r>
              <a:rPr lang="fr-BE" altLang="en-US" sz="1600" dirty="0" smtClean="0"/>
              <a:t>, call-back clause</a:t>
            </a:r>
          </a:p>
          <a:p>
            <a:pPr marL="800100" lvl="2" indent="0">
              <a:lnSpc>
                <a:spcPct val="90000"/>
              </a:lnSpc>
              <a:buClr>
                <a:srgbClr val="002060"/>
              </a:buClr>
            </a:pPr>
            <a:endParaRPr lang="fr-BE" altLang="en-US" sz="1600" dirty="0"/>
          </a:p>
          <a:p>
            <a:pPr marL="400050" lvl="1" indent="0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600" dirty="0" smtClean="0"/>
              <a:t>Quid in case of </a:t>
            </a:r>
            <a:r>
              <a:rPr lang="fr-BE" altLang="en-US" sz="1600" dirty="0" err="1" smtClean="0"/>
              <a:t>transfer</a:t>
            </a:r>
            <a:r>
              <a:rPr lang="fr-BE" altLang="en-US" sz="1600" dirty="0" smtClean="0"/>
              <a:t> of the </a:t>
            </a:r>
            <a:r>
              <a:rPr lang="fr-BE" altLang="en-US" sz="1600" dirty="0" err="1" smtClean="0"/>
              <a:t>contract</a:t>
            </a:r>
            <a:r>
              <a:rPr lang="fr-BE" altLang="en-US" sz="1600" dirty="0" smtClean="0"/>
              <a:t> by the </a:t>
            </a:r>
            <a:r>
              <a:rPr lang="fr-BE" altLang="en-US" sz="1600" dirty="0" err="1" smtClean="0"/>
              <a:t>contractor</a:t>
            </a:r>
            <a:r>
              <a:rPr lang="fr-BE" altLang="en-US" sz="1600" dirty="0" smtClean="0"/>
              <a:t> (</a:t>
            </a:r>
            <a:r>
              <a:rPr lang="fr-BE" altLang="en-US" sz="1600" dirty="0" err="1" smtClean="0"/>
              <a:t>also</a:t>
            </a:r>
            <a:r>
              <a:rPr lang="fr-BE" altLang="en-US" sz="1600" dirty="0" smtClean="0"/>
              <a:t> </a:t>
            </a:r>
            <a:r>
              <a:rPr lang="fr-BE" altLang="en-US" sz="1600" dirty="0" err="1" smtClean="0"/>
              <a:t>sublicences</a:t>
            </a:r>
            <a:r>
              <a:rPr lang="fr-BE" altLang="en-US" sz="1600" dirty="0" smtClean="0"/>
              <a:t>, </a:t>
            </a:r>
            <a:r>
              <a:rPr lang="fr-BE" altLang="en-US" sz="1600" dirty="0" err="1" smtClean="0"/>
              <a:t>transfer</a:t>
            </a:r>
            <a:r>
              <a:rPr lang="fr-BE" altLang="en-US" sz="1600" dirty="0" smtClean="0"/>
              <a:t> of </a:t>
            </a:r>
            <a:r>
              <a:rPr lang="fr-BE" altLang="en-US" sz="1600" dirty="0" err="1" smtClean="0"/>
              <a:t>assets</a:t>
            </a:r>
            <a:r>
              <a:rPr lang="fr-BE" altLang="en-US" sz="1600" dirty="0" smtClean="0"/>
              <a:t>)? </a:t>
            </a:r>
            <a:r>
              <a:rPr lang="fr-BE" altLang="en-US" sz="1600" dirty="0" smtClean="0"/>
              <a:t>(</a:t>
            </a:r>
            <a:r>
              <a:rPr lang="fr-BE" altLang="en-US" sz="1600" dirty="0" err="1" smtClean="0"/>
              <a:t>strategic</a:t>
            </a:r>
            <a:r>
              <a:rPr lang="fr-BE" altLang="en-US" sz="1600" dirty="0" smtClean="0"/>
              <a:t> </a:t>
            </a:r>
            <a:r>
              <a:rPr lang="fr-BE" altLang="en-US" sz="1600" dirty="0" err="1" smtClean="0"/>
              <a:t>autonomy</a:t>
            </a:r>
            <a:r>
              <a:rPr lang="fr-BE" altLang="en-US" sz="1600" dirty="0" smtClean="0"/>
              <a:t>, </a:t>
            </a:r>
            <a:r>
              <a:rPr lang="fr-BE" altLang="en-US" sz="1600" dirty="0" err="1" smtClean="0"/>
              <a:t>security</a:t>
            </a:r>
            <a:r>
              <a:rPr lang="fr-BE" altLang="en-US" sz="1600" dirty="0" smtClean="0"/>
              <a:t>)</a:t>
            </a:r>
            <a:endParaRPr lang="fr-BE" altLang="en-US" sz="1600" dirty="0" smtClean="0"/>
          </a:p>
          <a:p>
            <a:pPr marL="400050" lvl="1" indent="0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600" dirty="0"/>
              <a:t>	</a:t>
            </a:r>
            <a:r>
              <a:rPr lang="fr-BE" altLang="en-US" sz="1600" b="0" dirty="0" err="1" smtClean="0"/>
              <a:t>prior</a:t>
            </a:r>
            <a:r>
              <a:rPr lang="fr-BE" altLang="en-US" sz="1600" b="0" dirty="0" smtClean="0"/>
              <a:t> notification, right of veto</a:t>
            </a:r>
          </a:p>
          <a:p>
            <a:pPr marL="400050" lvl="1" indent="0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600" b="0" dirty="0"/>
          </a:p>
          <a:p>
            <a:pPr marL="400050" lvl="1" indent="0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600" dirty="0" err="1" smtClean="0"/>
              <a:t>Competition</a:t>
            </a:r>
            <a:r>
              <a:rPr lang="fr-BE" altLang="en-US" sz="1600" dirty="0" smtClean="0"/>
              <a:t> </a:t>
            </a:r>
            <a:r>
              <a:rPr lang="fr-BE" altLang="en-US" sz="1600" dirty="0" err="1" smtClean="0"/>
              <a:t>law</a:t>
            </a:r>
            <a:r>
              <a:rPr lang="fr-BE" altLang="en-US" sz="1600" dirty="0" smtClean="0"/>
              <a:t> </a:t>
            </a:r>
            <a:r>
              <a:rPr lang="fr-BE" altLang="en-US" sz="1600" b="0" dirty="0" smtClean="0"/>
              <a:t>to </a:t>
            </a:r>
            <a:r>
              <a:rPr lang="fr-BE" altLang="en-US" sz="1600" b="0" dirty="0" err="1" smtClean="0"/>
              <a:t>be</a:t>
            </a:r>
            <a:r>
              <a:rPr lang="fr-BE" altLang="en-US" sz="1600" b="0" dirty="0" smtClean="0"/>
              <a:t> </a:t>
            </a:r>
            <a:r>
              <a:rPr lang="fr-BE" altLang="en-US" sz="1600" b="0" dirty="0" err="1" smtClean="0"/>
              <a:t>considered</a:t>
            </a:r>
            <a:r>
              <a:rPr lang="fr-BE" altLang="en-US" sz="1600" b="0" dirty="0" smtClean="0"/>
              <a:t> (State </a:t>
            </a:r>
            <a:r>
              <a:rPr lang="fr-BE" altLang="en-US" sz="1600" b="0" dirty="0" err="1" smtClean="0"/>
              <a:t>aids</a:t>
            </a:r>
            <a:r>
              <a:rPr lang="fr-BE" altLang="en-US" sz="1600" b="0" dirty="0" smtClean="0"/>
              <a:t>)</a:t>
            </a:r>
            <a:endParaRPr lang="fr-BE" altLang="en-US" sz="1600" b="0" dirty="0" smtClean="0"/>
          </a:p>
          <a:p>
            <a:pPr marL="800100" lvl="2" indent="0">
              <a:lnSpc>
                <a:spcPct val="90000"/>
              </a:lnSpc>
              <a:buClr>
                <a:srgbClr val="002060"/>
              </a:buClr>
            </a:pPr>
            <a:endParaRPr lang="fr-BE" altLang="en-US" sz="1600" i="0" dirty="0"/>
          </a:p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600" i="0" dirty="0"/>
          </a:p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600" i="0" dirty="0" smtClean="0"/>
          </a:p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2400" i="0" dirty="0" smtClean="0"/>
          </a:p>
        </p:txBody>
      </p:sp>
    </p:spTree>
    <p:extLst>
      <p:ext uri="{BB962C8B-B14F-4D97-AF65-F5344CB8AC3E}">
        <p14:creationId xmlns:p14="http://schemas.microsoft.com/office/powerpoint/2010/main" val="323156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7916416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/>
            <a:r>
              <a:rPr lang="fr-FR" altLang="en-US" sz="3200" kern="0" dirty="0" smtClean="0"/>
              <a:t>Software </a:t>
            </a:r>
            <a:endParaRPr lang="fr-FR" altLang="en-US" sz="3200" kern="0" dirty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809" y="2276872"/>
            <a:ext cx="8229600" cy="3529013"/>
          </a:xfrm>
        </p:spPr>
        <p:txBody>
          <a:bodyPr/>
          <a:lstStyle/>
          <a:p>
            <a:pPr marL="457200" lvl="1" indent="0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6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i="0" dirty="0" smtClean="0">
                <a:solidFill>
                  <a:srgbClr val="0070C0"/>
                </a:solidFill>
              </a:rPr>
              <a:t>For software </a:t>
            </a:r>
            <a:r>
              <a:rPr lang="fr-BE" altLang="en-US" sz="1800" i="0" dirty="0" err="1" smtClean="0">
                <a:solidFill>
                  <a:srgbClr val="0070C0"/>
                </a:solidFill>
              </a:rPr>
              <a:t>already</a:t>
            </a:r>
            <a:r>
              <a:rPr lang="fr-BE" altLang="en-US" sz="1800" i="0" dirty="0" smtClean="0">
                <a:solidFill>
                  <a:srgbClr val="0070C0"/>
                </a:solidFill>
              </a:rPr>
              <a:t> </a:t>
            </a:r>
            <a:r>
              <a:rPr lang="fr-BE" altLang="en-US" sz="1800" i="0" dirty="0" err="1" smtClean="0">
                <a:solidFill>
                  <a:srgbClr val="0070C0"/>
                </a:solidFill>
              </a:rPr>
              <a:t>existing</a:t>
            </a:r>
            <a:r>
              <a:rPr lang="fr-BE" altLang="en-US" sz="1800" i="0" dirty="0" smtClean="0">
                <a:solidFill>
                  <a:srgbClr val="0070C0"/>
                </a:solidFill>
              </a:rPr>
              <a:t>: a licence</a:t>
            </a:r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i="0" dirty="0" smtClean="0">
              <a:solidFill>
                <a:srgbClr val="0070C0"/>
              </a:solidFill>
            </a:endParaRPr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i="0" dirty="0" smtClean="0">
                <a:solidFill>
                  <a:srgbClr val="0070C0"/>
                </a:solidFill>
              </a:rPr>
              <a:t>For software </a:t>
            </a:r>
            <a:r>
              <a:rPr lang="fr-BE" altLang="en-US" sz="1800" i="0" dirty="0" err="1" smtClean="0">
                <a:solidFill>
                  <a:srgbClr val="0070C0"/>
                </a:solidFill>
              </a:rPr>
              <a:t>developed</a:t>
            </a:r>
            <a:r>
              <a:rPr lang="fr-BE" altLang="en-US" sz="1800" i="0" dirty="0" smtClean="0">
                <a:solidFill>
                  <a:srgbClr val="0070C0"/>
                </a:solidFill>
              </a:rPr>
              <a:t> </a:t>
            </a:r>
            <a:r>
              <a:rPr lang="fr-BE" altLang="en-US" sz="1800" i="0" dirty="0" err="1" smtClean="0">
                <a:solidFill>
                  <a:srgbClr val="0070C0"/>
                </a:solidFill>
              </a:rPr>
              <a:t>specifically</a:t>
            </a:r>
            <a:r>
              <a:rPr lang="fr-BE" altLang="en-US" sz="1800" i="0" dirty="0" smtClean="0">
                <a:solidFill>
                  <a:srgbClr val="0070C0"/>
                </a:solidFill>
              </a:rPr>
              <a:t>:</a:t>
            </a:r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i="0" dirty="0" smtClean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err="1" smtClean="0">
                <a:solidFill>
                  <a:srgbClr val="0070C0"/>
                </a:solidFill>
              </a:rPr>
              <a:t>Often</a:t>
            </a:r>
            <a:r>
              <a:rPr lang="fr-BE" altLang="en-US" sz="1800" dirty="0" smtClean="0">
                <a:solidFill>
                  <a:srgbClr val="0070C0"/>
                </a:solidFill>
              </a:rPr>
              <a:t>, </a:t>
            </a:r>
            <a:r>
              <a:rPr lang="fr-BE" altLang="en-US" sz="1800" dirty="0" smtClean="0">
                <a:solidFill>
                  <a:srgbClr val="0070C0"/>
                </a:solidFill>
              </a:rPr>
              <a:t>no </a:t>
            </a:r>
            <a:r>
              <a:rPr lang="fr-BE" altLang="en-US" sz="1800" dirty="0" err="1" smtClean="0">
                <a:solidFill>
                  <a:srgbClr val="0070C0"/>
                </a:solidFill>
              </a:rPr>
              <a:t>strong</a:t>
            </a:r>
            <a:r>
              <a:rPr lang="fr-BE" altLang="en-US" sz="1800" dirty="0" smtClean="0">
                <a:solidFill>
                  <a:srgbClr val="0070C0"/>
                </a:solidFill>
              </a:rPr>
              <a:t> </a:t>
            </a:r>
            <a:r>
              <a:rPr lang="fr-BE" altLang="en-US" sz="1800" dirty="0" err="1" smtClean="0">
                <a:solidFill>
                  <a:srgbClr val="0070C0"/>
                </a:solidFill>
              </a:rPr>
              <a:t>reason</a:t>
            </a:r>
            <a:r>
              <a:rPr lang="fr-BE" altLang="en-US" sz="1800" dirty="0" smtClean="0">
                <a:solidFill>
                  <a:srgbClr val="0070C0"/>
                </a:solidFill>
              </a:rPr>
              <a:t> to </a:t>
            </a:r>
            <a:r>
              <a:rPr lang="fr-BE" altLang="en-US" sz="1800" dirty="0" err="1" smtClean="0">
                <a:solidFill>
                  <a:srgbClr val="0070C0"/>
                </a:solidFill>
              </a:rPr>
              <a:t>require</a:t>
            </a:r>
            <a:r>
              <a:rPr lang="fr-BE" altLang="en-US" sz="1800" dirty="0" smtClean="0">
                <a:solidFill>
                  <a:srgbClr val="0070C0"/>
                </a:solidFill>
              </a:rPr>
              <a:t> IP </a:t>
            </a:r>
            <a:r>
              <a:rPr lang="fr-BE" altLang="en-US" sz="1800" dirty="0" err="1" smtClean="0">
                <a:solidFill>
                  <a:srgbClr val="0070C0"/>
                </a:solidFill>
              </a:rPr>
              <a:t>ownership</a:t>
            </a:r>
            <a:endParaRPr lang="fr-BE" altLang="en-US" sz="1800" dirty="0" smtClean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dirty="0" smtClean="0">
              <a:solidFill>
                <a:srgbClr val="0070C0"/>
              </a:solidFill>
            </a:endParaRP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smtClean="0">
                <a:solidFill>
                  <a:srgbClr val="0070C0"/>
                </a:solidFill>
              </a:rPr>
              <a:t>Licence </a:t>
            </a:r>
            <a:r>
              <a:rPr lang="fr-BE" altLang="en-US" sz="1800" dirty="0" err="1" smtClean="0">
                <a:solidFill>
                  <a:srgbClr val="0070C0"/>
                </a:solidFill>
              </a:rPr>
              <a:t>should</a:t>
            </a:r>
            <a:r>
              <a:rPr lang="fr-BE" altLang="en-US" sz="1800" dirty="0" smtClean="0">
                <a:solidFill>
                  <a:srgbClr val="0070C0"/>
                </a:solidFill>
              </a:rPr>
              <a:t> come at a </a:t>
            </a:r>
            <a:r>
              <a:rPr lang="fr-BE" altLang="en-US" sz="1800" dirty="0" err="1" smtClean="0">
                <a:solidFill>
                  <a:srgbClr val="0070C0"/>
                </a:solidFill>
              </a:rPr>
              <a:t>better</a:t>
            </a:r>
            <a:r>
              <a:rPr lang="fr-BE" altLang="en-US" sz="1800" dirty="0" smtClean="0">
                <a:solidFill>
                  <a:srgbClr val="0070C0"/>
                </a:solidFill>
              </a:rPr>
              <a:t> </a:t>
            </a:r>
            <a:r>
              <a:rPr lang="fr-BE" altLang="en-US" sz="1800" dirty="0" err="1" smtClean="0">
                <a:solidFill>
                  <a:srgbClr val="0070C0"/>
                </a:solidFill>
              </a:rPr>
              <a:t>price</a:t>
            </a:r>
            <a:endParaRPr lang="fr-BE" altLang="en-US" sz="1800" dirty="0" smtClean="0">
              <a:solidFill>
                <a:srgbClr val="0070C0"/>
              </a:solidFill>
            </a:endParaRP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err="1" smtClean="0">
                <a:solidFill>
                  <a:srgbClr val="0070C0"/>
                </a:solidFill>
              </a:rPr>
              <a:t>Community</a:t>
            </a:r>
            <a:r>
              <a:rPr lang="fr-BE" altLang="en-US" sz="1800" dirty="0" smtClean="0">
                <a:solidFill>
                  <a:srgbClr val="0070C0"/>
                </a:solidFill>
              </a:rPr>
              <a:t> of clients/</a:t>
            </a:r>
            <a:r>
              <a:rPr lang="fr-BE" altLang="en-US" sz="1800" dirty="0" err="1" smtClean="0">
                <a:solidFill>
                  <a:srgbClr val="0070C0"/>
                </a:solidFill>
              </a:rPr>
              <a:t>users</a:t>
            </a:r>
            <a:r>
              <a:rPr lang="fr-BE" altLang="en-US" sz="1800" dirty="0" smtClean="0">
                <a:solidFill>
                  <a:srgbClr val="0070C0"/>
                </a:solidFill>
              </a:rPr>
              <a:t>: maintenance </a:t>
            </a:r>
            <a:r>
              <a:rPr lang="fr-BE" altLang="en-US" sz="1800" dirty="0" err="1" smtClean="0">
                <a:solidFill>
                  <a:srgbClr val="0070C0"/>
                </a:solidFill>
              </a:rPr>
              <a:t>guaranteed</a:t>
            </a:r>
            <a:endParaRPr lang="fr-BE" altLang="en-US" sz="1800" dirty="0" smtClean="0">
              <a:solidFill>
                <a:srgbClr val="0070C0"/>
              </a:solidFill>
            </a:endParaRP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smtClean="0">
                <a:solidFill>
                  <a:srgbClr val="0070C0"/>
                </a:solidFill>
              </a:rPr>
              <a:t>Not an issue </a:t>
            </a:r>
            <a:r>
              <a:rPr lang="fr-BE" altLang="en-US" sz="1800" dirty="0" err="1" smtClean="0">
                <a:solidFill>
                  <a:srgbClr val="0070C0"/>
                </a:solidFill>
              </a:rPr>
              <a:t>that</a:t>
            </a:r>
            <a:r>
              <a:rPr lang="fr-BE" altLang="en-US" sz="1800" dirty="0" smtClean="0">
                <a:solidFill>
                  <a:srgbClr val="0070C0"/>
                </a:solidFill>
              </a:rPr>
              <a:t> </a:t>
            </a:r>
            <a:r>
              <a:rPr lang="fr-BE" altLang="en-US" sz="1800" dirty="0" err="1" smtClean="0">
                <a:solidFill>
                  <a:srgbClr val="0070C0"/>
                </a:solidFill>
              </a:rPr>
              <a:t>others</a:t>
            </a:r>
            <a:r>
              <a:rPr lang="fr-BE" altLang="en-US" sz="1800" dirty="0" smtClean="0">
                <a:solidFill>
                  <a:srgbClr val="0070C0"/>
                </a:solidFill>
              </a:rPr>
              <a:t> use « </a:t>
            </a:r>
            <a:r>
              <a:rPr lang="fr-BE" altLang="en-US" sz="1800" dirty="0" err="1" smtClean="0">
                <a:solidFill>
                  <a:srgbClr val="0070C0"/>
                </a:solidFill>
              </a:rPr>
              <a:t>your</a:t>
            </a:r>
            <a:r>
              <a:rPr lang="fr-BE" altLang="en-US" sz="1800" dirty="0" smtClean="0">
                <a:solidFill>
                  <a:srgbClr val="0070C0"/>
                </a:solidFill>
              </a:rPr>
              <a:t> » software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dirty="0" smtClean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smtClean="0">
                <a:solidFill>
                  <a:srgbClr val="0070C0"/>
                </a:solidFill>
              </a:rPr>
              <a:t>But </a:t>
            </a:r>
            <a:r>
              <a:rPr lang="fr-BE" altLang="en-US" sz="1800" dirty="0" err="1" smtClean="0">
                <a:solidFill>
                  <a:srgbClr val="0070C0"/>
                </a:solidFill>
              </a:rPr>
              <a:t>appropriate</a:t>
            </a:r>
            <a:r>
              <a:rPr lang="fr-BE" altLang="en-US" sz="1800" dirty="0" smtClean="0">
                <a:solidFill>
                  <a:srgbClr val="0070C0"/>
                </a:solidFill>
              </a:rPr>
              <a:t> licence </a:t>
            </a:r>
            <a:r>
              <a:rPr lang="fr-BE" altLang="en-US" sz="1800" dirty="0" err="1" smtClean="0">
                <a:solidFill>
                  <a:srgbClr val="0070C0"/>
                </a:solidFill>
              </a:rPr>
              <a:t>mechanisms</a:t>
            </a:r>
            <a:r>
              <a:rPr lang="fr-BE" altLang="en-US" sz="1800" dirty="0" smtClean="0">
                <a:solidFill>
                  <a:srgbClr val="0070C0"/>
                </a:solidFill>
              </a:rPr>
              <a:t> </a:t>
            </a:r>
            <a:r>
              <a:rPr lang="fr-BE" altLang="en-US" sz="1800" dirty="0" smtClean="0">
                <a:solidFill>
                  <a:srgbClr val="0070C0"/>
                </a:solidFill>
              </a:rPr>
              <a:t>must </a:t>
            </a:r>
            <a:r>
              <a:rPr lang="fr-BE" altLang="en-US" sz="1800" dirty="0" err="1" smtClean="0">
                <a:solidFill>
                  <a:srgbClr val="0070C0"/>
                </a:solidFill>
              </a:rPr>
              <a:t>be</a:t>
            </a:r>
            <a:r>
              <a:rPr lang="fr-BE" altLang="en-US" sz="1800" dirty="0" smtClean="0">
                <a:solidFill>
                  <a:srgbClr val="0070C0"/>
                </a:solidFill>
              </a:rPr>
              <a:t> put in </a:t>
            </a:r>
            <a:r>
              <a:rPr lang="fr-BE" altLang="en-US" sz="1800" dirty="0" smtClean="0">
                <a:solidFill>
                  <a:srgbClr val="0070C0"/>
                </a:solidFill>
              </a:rPr>
              <a:t>place</a:t>
            </a:r>
            <a:endParaRPr lang="fr-BE" altLang="en-US" sz="1800" dirty="0" smtClean="0">
              <a:solidFill>
                <a:srgbClr val="0070C0"/>
              </a:solidFill>
            </a:endParaRPr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400" i="0" dirty="0" smtClean="0"/>
          </a:p>
        </p:txBody>
      </p:sp>
    </p:spTree>
    <p:extLst>
      <p:ext uri="{BB962C8B-B14F-4D97-AF65-F5344CB8AC3E}">
        <p14:creationId xmlns:p14="http://schemas.microsoft.com/office/powerpoint/2010/main" val="240726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7916416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/>
            <a:r>
              <a:rPr lang="fr-FR" altLang="en-US" sz="3200" kern="0" dirty="0" smtClean="0"/>
              <a:t>Software </a:t>
            </a:r>
            <a:endParaRPr lang="fr-FR" altLang="en-US" sz="3200" kern="0" dirty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809" y="2276872"/>
            <a:ext cx="8229600" cy="3529013"/>
          </a:xfrm>
        </p:spPr>
        <p:txBody>
          <a:bodyPr/>
          <a:lstStyle/>
          <a:p>
            <a:pPr marL="457200" lvl="1" indent="0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6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600" i="0" dirty="0" smtClean="0">
                <a:solidFill>
                  <a:srgbClr val="0070C0"/>
                </a:solidFill>
              </a:rPr>
              <a:t>For software </a:t>
            </a:r>
            <a:r>
              <a:rPr lang="fr-BE" altLang="en-US" sz="1600" i="0" dirty="0" err="1" smtClean="0">
                <a:solidFill>
                  <a:srgbClr val="0070C0"/>
                </a:solidFill>
              </a:rPr>
              <a:t>developed</a:t>
            </a:r>
            <a:r>
              <a:rPr lang="fr-BE" altLang="en-US" sz="1600" i="0" dirty="0" smtClean="0">
                <a:solidFill>
                  <a:srgbClr val="0070C0"/>
                </a:solidFill>
              </a:rPr>
              <a:t> </a:t>
            </a:r>
            <a:r>
              <a:rPr lang="fr-BE" altLang="en-US" sz="1600" i="0" dirty="0" err="1" smtClean="0">
                <a:solidFill>
                  <a:srgbClr val="0070C0"/>
                </a:solidFill>
              </a:rPr>
              <a:t>specifically</a:t>
            </a:r>
            <a:r>
              <a:rPr lang="fr-BE" altLang="en-US" sz="1600" i="0" dirty="0" smtClean="0">
                <a:solidFill>
                  <a:srgbClr val="0070C0"/>
                </a:solidFill>
              </a:rPr>
              <a:t>:</a:t>
            </a:r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600" i="0" dirty="0" smtClean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600" dirty="0" err="1">
                <a:solidFill>
                  <a:srgbClr val="0070C0"/>
                </a:solidFill>
              </a:rPr>
              <a:t>A</a:t>
            </a:r>
            <a:r>
              <a:rPr lang="fr-BE" altLang="en-US" sz="1600" dirty="0" err="1" smtClean="0">
                <a:solidFill>
                  <a:srgbClr val="0070C0"/>
                </a:solidFill>
              </a:rPr>
              <a:t>ppropriate</a:t>
            </a:r>
            <a:r>
              <a:rPr lang="fr-BE" altLang="en-US" sz="1600" dirty="0" smtClean="0">
                <a:solidFill>
                  <a:srgbClr val="0070C0"/>
                </a:solidFill>
              </a:rPr>
              <a:t> licence </a:t>
            </a:r>
            <a:r>
              <a:rPr lang="fr-BE" altLang="en-US" sz="1600" dirty="0" err="1" smtClean="0">
                <a:solidFill>
                  <a:srgbClr val="0070C0"/>
                </a:solidFill>
              </a:rPr>
              <a:t>mechanisms</a:t>
            </a:r>
            <a:r>
              <a:rPr lang="fr-BE" altLang="en-US" sz="1600" dirty="0" smtClean="0">
                <a:solidFill>
                  <a:srgbClr val="0070C0"/>
                </a:solidFill>
              </a:rPr>
              <a:t> </a:t>
            </a:r>
            <a:r>
              <a:rPr lang="fr-BE" altLang="en-US" sz="1600" dirty="0" smtClean="0">
                <a:solidFill>
                  <a:srgbClr val="0070C0"/>
                </a:solidFill>
              </a:rPr>
              <a:t>must </a:t>
            </a:r>
            <a:r>
              <a:rPr lang="fr-BE" altLang="en-US" sz="1600" dirty="0" err="1" smtClean="0">
                <a:solidFill>
                  <a:srgbClr val="0070C0"/>
                </a:solidFill>
              </a:rPr>
              <a:t>be</a:t>
            </a:r>
            <a:r>
              <a:rPr lang="fr-BE" altLang="en-US" sz="1600" dirty="0" smtClean="0">
                <a:solidFill>
                  <a:srgbClr val="0070C0"/>
                </a:solidFill>
              </a:rPr>
              <a:t> put in </a:t>
            </a:r>
            <a:r>
              <a:rPr lang="fr-BE" altLang="en-US" sz="1600" dirty="0" smtClean="0">
                <a:solidFill>
                  <a:srgbClr val="0070C0"/>
                </a:solidFill>
              </a:rPr>
              <a:t>place</a:t>
            </a:r>
            <a:r>
              <a:rPr lang="fr-BE" altLang="en-US" sz="1600" dirty="0">
                <a:solidFill>
                  <a:srgbClr val="0070C0"/>
                </a:solidFill>
              </a:rPr>
              <a:t> </a:t>
            </a:r>
            <a:r>
              <a:rPr lang="fr-BE" altLang="en-US" sz="1600" dirty="0" smtClean="0">
                <a:solidFill>
                  <a:srgbClr val="0070C0"/>
                </a:solidFill>
              </a:rPr>
              <a:t>for the public </a:t>
            </a:r>
            <a:r>
              <a:rPr lang="fr-BE" altLang="en-US" sz="1600" dirty="0" err="1" smtClean="0">
                <a:solidFill>
                  <a:srgbClr val="0070C0"/>
                </a:solidFill>
              </a:rPr>
              <a:t>buyer</a:t>
            </a:r>
            <a:endParaRPr lang="fr-BE" altLang="en-US" sz="1600" dirty="0" smtClean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600" dirty="0" smtClean="0">
              <a:solidFill>
                <a:srgbClr val="0070C0"/>
              </a:solidFill>
            </a:endParaRP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600" i="0" dirty="0" err="1" smtClean="0">
                <a:solidFill>
                  <a:srgbClr val="0070C0"/>
                </a:solidFill>
              </a:rPr>
              <a:t>Obtain</a:t>
            </a:r>
            <a:r>
              <a:rPr lang="fr-BE" altLang="en-US" sz="1600" i="0" dirty="0" smtClean="0">
                <a:solidFill>
                  <a:srgbClr val="0070C0"/>
                </a:solidFill>
              </a:rPr>
              <a:t> « large » </a:t>
            </a:r>
            <a:r>
              <a:rPr lang="fr-BE" altLang="en-US" sz="1600" i="0" dirty="0" err="1" smtClean="0">
                <a:solidFill>
                  <a:srgbClr val="0070C0"/>
                </a:solidFill>
              </a:rPr>
              <a:t>rights</a:t>
            </a:r>
            <a:r>
              <a:rPr lang="fr-BE" altLang="en-US" sz="1600" i="0" dirty="0" smtClean="0">
                <a:solidFill>
                  <a:srgbClr val="0070C0"/>
                </a:solidFill>
              </a:rPr>
              <a:t> of use for the </a:t>
            </a:r>
            <a:r>
              <a:rPr lang="fr-BE" altLang="en-US" sz="1600" i="0" dirty="0" err="1" smtClean="0">
                <a:solidFill>
                  <a:srgbClr val="0070C0"/>
                </a:solidFill>
              </a:rPr>
              <a:t>contracting</a:t>
            </a:r>
            <a:r>
              <a:rPr lang="fr-BE" altLang="en-US" sz="1600" i="0" dirty="0" smtClean="0">
                <a:solidFill>
                  <a:srgbClr val="0070C0"/>
                </a:solidFill>
              </a:rPr>
              <a:t> </a:t>
            </a:r>
            <a:r>
              <a:rPr lang="fr-BE" altLang="en-US" sz="1600" i="0" dirty="0" err="1" smtClean="0">
                <a:solidFill>
                  <a:srgbClr val="0070C0"/>
                </a:solidFill>
              </a:rPr>
              <a:t>authority</a:t>
            </a:r>
            <a:r>
              <a:rPr lang="fr-BE" altLang="en-US" sz="1600" i="0" dirty="0" smtClean="0">
                <a:solidFill>
                  <a:srgbClr val="0070C0"/>
                </a:solidFill>
              </a:rPr>
              <a:t> (use, </a:t>
            </a:r>
            <a:r>
              <a:rPr lang="fr-BE" altLang="en-US" sz="1600" i="0" dirty="0" err="1" smtClean="0">
                <a:solidFill>
                  <a:srgbClr val="0070C0"/>
                </a:solidFill>
              </a:rPr>
              <a:t>make</a:t>
            </a:r>
            <a:r>
              <a:rPr lang="fr-BE" altLang="en-US" sz="1600" i="0" dirty="0" smtClean="0">
                <a:solidFill>
                  <a:srgbClr val="0070C0"/>
                </a:solidFill>
              </a:rPr>
              <a:t> copies, </a:t>
            </a:r>
            <a:r>
              <a:rPr lang="fr-BE" altLang="en-US" sz="1600" i="0" dirty="0" err="1" smtClean="0">
                <a:solidFill>
                  <a:srgbClr val="0070C0"/>
                </a:solidFill>
              </a:rPr>
              <a:t>modify</a:t>
            </a:r>
            <a:r>
              <a:rPr lang="fr-BE" altLang="en-US" sz="1600" i="0" dirty="0" smtClean="0">
                <a:solidFill>
                  <a:srgbClr val="0070C0"/>
                </a:solidFill>
              </a:rPr>
              <a:t>, </a:t>
            </a:r>
            <a:r>
              <a:rPr lang="fr-BE" altLang="en-US" sz="1600" i="0" dirty="0" err="1" smtClean="0">
                <a:solidFill>
                  <a:srgbClr val="0070C0"/>
                </a:solidFill>
              </a:rPr>
              <a:t>share</a:t>
            </a:r>
            <a:r>
              <a:rPr lang="fr-BE" altLang="en-US" sz="1600" i="0" dirty="0" smtClean="0">
                <a:solidFill>
                  <a:srgbClr val="0070C0"/>
                </a:solidFill>
              </a:rPr>
              <a:t> </a:t>
            </a:r>
            <a:r>
              <a:rPr lang="fr-BE" altLang="en-US" sz="1600" i="0" dirty="0" err="1" smtClean="0">
                <a:solidFill>
                  <a:srgbClr val="0070C0"/>
                </a:solidFill>
              </a:rPr>
              <a:t>with</a:t>
            </a:r>
            <a:r>
              <a:rPr lang="fr-BE" altLang="en-US" sz="1600" i="0" dirty="0" smtClean="0">
                <a:solidFill>
                  <a:srgbClr val="0070C0"/>
                </a:solidFill>
              </a:rPr>
              <a:t> </a:t>
            </a:r>
            <a:r>
              <a:rPr lang="fr-BE" altLang="en-US" sz="1600" i="0" dirty="0" err="1" smtClean="0">
                <a:solidFill>
                  <a:srgbClr val="0070C0"/>
                </a:solidFill>
              </a:rPr>
              <a:t>some</a:t>
            </a:r>
            <a:r>
              <a:rPr lang="fr-BE" altLang="en-US" sz="1600" i="0" dirty="0" smtClean="0">
                <a:solidFill>
                  <a:srgbClr val="0070C0"/>
                </a:solidFill>
              </a:rPr>
              <a:t> </a:t>
            </a:r>
            <a:r>
              <a:rPr lang="fr-BE" altLang="en-US" sz="1600" i="0" dirty="0" err="1" smtClean="0">
                <a:solidFill>
                  <a:srgbClr val="0070C0"/>
                </a:solidFill>
              </a:rPr>
              <a:t>other</a:t>
            </a:r>
            <a:r>
              <a:rPr lang="fr-BE" altLang="en-US" sz="1600" i="0" dirty="0" smtClean="0">
                <a:solidFill>
                  <a:srgbClr val="0070C0"/>
                </a:solidFill>
              </a:rPr>
              <a:t> public </a:t>
            </a:r>
            <a:r>
              <a:rPr lang="fr-BE" altLang="en-US" sz="1600" i="0" dirty="0" err="1" smtClean="0">
                <a:solidFill>
                  <a:srgbClr val="0070C0"/>
                </a:solidFill>
              </a:rPr>
              <a:t>users</a:t>
            </a:r>
            <a:r>
              <a:rPr lang="fr-BE" altLang="en-US" sz="1600" dirty="0">
                <a:solidFill>
                  <a:srgbClr val="0070C0"/>
                </a:solidFill>
              </a:rPr>
              <a:t> </a:t>
            </a:r>
            <a:r>
              <a:rPr lang="fr-BE" altLang="en-US" sz="1600" dirty="0" smtClean="0">
                <a:solidFill>
                  <a:srgbClr val="0070C0"/>
                </a:solidFill>
              </a:rPr>
              <a:t>and </a:t>
            </a:r>
            <a:r>
              <a:rPr lang="fr-BE" altLang="en-US" sz="1600" dirty="0" err="1" smtClean="0">
                <a:solidFill>
                  <a:srgbClr val="0070C0"/>
                </a:solidFill>
              </a:rPr>
              <a:t>with</a:t>
            </a:r>
            <a:r>
              <a:rPr lang="fr-BE" altLang="en-US" sz="1600" dirty="0" smtClean="0">
                <a:solidFill>
                  <a:srgbClr val="0070C0"/>
                </a:solidFill>
              </a:rPr>
              <a:t> service providers)</a:t>
            </a:r>
            <a:endParaRPr lang="fr-BE" altLang="en-US" sz="1600" i="0" dirty="0" smtClean="0">
              <a:solidFill>
                <a:srgbClr val="0070C0"/>
              </a:solidFill>
            </a:endParaRP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600" dirty="0" err="1" smtClean="0">
                <a:solidFill>
                  <a:srgbClr val="0070C0"/>
                </a:solidFill>
              </a:rPr>
              <a:t>Require</a:t>
            </a:r>
            <a:r>
              <a:rPr lang="fr-BE" altLang="en-US" sz="1600" dirty="0" smtClean="0">
                <a:solidFill>
                  <a:srgbClr val="0070C0"/>
                </a:solidFill>
              </a:rPr>
              <a:t> copy of the source </a:t>
            </a:r>
            <a:r>
              <a:rPr lang="fr-BE" altLang="en-US" sz="1600" dirty="0" smtClean="0">
                <a:solidFill>
                  <a:srgbClr val="0070C0"/>
                </a:solidFill>
              </a:rPr>
              <a:t>codes, </a:t>
            </a:r>
            <a:r>
              <a:rPr lang="fr-BE" altLang="en-US" sz="1600" i="0" dirty="0" smtClean="0">
                <a:solidFill>
                  <a:srgbClr val="0070C0"/>
                </a:solidFill>
              </a:rPr>
              <a:t>documentation</a:t>
            </a:r>
            <a:r>
              <a:rPr lang="fr-BE" altLang="en-US" sz="1600" i="0" dirty="0" smtClean="0">
                <a:solidFill>
                  <a:srgbClr val="0070C0"/>
                </a:solidFill>
              </a:rPr>
              <a:t>, </a:t>
            </a:r>
            <a:r>
              <a:rPr lang="fr-BE" altLang="en-US" sz="1600" i="0" dirty="0" smtClean="0">
                <a:solidFill>
                  <a:srgbClr val="0070C0"/>
                </a:solidFill>
              </a:rPr>
              <a:t>training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600" i="0" dirty="0" smtClean="0">
                <a:solidFill>
                  <a:srgbClr val="0070C0"/>
                </a:solidFill>
              </a:rPr>
              <a:t>Worldwide, </a:t>
            </a:r>
            <a:r>
              <a:rPr lang="fr-BE" altLang="en-US" sz="1600" i="0" dirty="0" err="1" smtClean="0">
                <a:solidFill>
                  <a:srgbClr val="0070C0"/>
                </a:solidFill>
              </a:rPr>
              <a:t>irrevocable</a:t>
            </a:r>
            <a:r>
              <a:rPr lang="fr-BE" altLang="en-US" sz="1600" i="0" dirty="0" smtClean="0">
                <a:solidFill>
                  <a:srgbClr val="0070C0"/>
                </a:solidFill>
              </a:rPr>
              <a:t>, not exclusive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600" dirty="0" err="1" smtClean="0">
                <a:solidFill>
                  <a:srgbClr val="0070C0"/>
                </a:solidFill>
              </a:rPr>
              <a:t>Avoid</a:t>
            </a:r>
            <a:r>
              <a:rPr lang="fr-BE" altLang="en-US" sz="1600" dirty="0" smtClean="0">
                <a:solidFill>
                  <a:srgbClr val="0070C0"/>
                </a:solidFill>
              </a:rPr>
              <a:t> lock-in: </a:t>
            </a:r>
            <a:r>
              <a:rPr lang="fr-BE" altLang="en-US" sz="1600" dirty="0" err="1" smtClean="0">
                <a:solidFill>
                  <a:srgbClr val="0070C0"/>
                </a:solidFill>
              </a:rPr>
              <a:t>reversibility</a:t>
            </a:r>
            <a:r>
              <a:rPr lang="fr-BE" altLang="en-US" sz="1600" dirty="0" smtClean="0">
                <a:solidFill>
                  <a:srgbClr val="0070C0"/>
                </a:solidFill>
              </a:rPr>
              <a:t> clauses (documentation, </a:t>
            </a:r>
            <a:r>
              <a:rPr lang="fr-BE" altLang="en-US" sz="1600" dirty="0" err="1" smtClean="0">
                <a:solidFill>
                  <a:srgbClr val="0070C0"/>
                </a:solidFill>
              </a:rPr>
              <a:t>handover</a:t>
            </a:r>
            <a:r>
              <a:rPr lang="fr-BE" altLang="en-US" sz="1600" dirty="0" smtClean="0">
                <a:solidFill>
                  <a:srgbClr val="0070C0"/>
                </a:solidFill>
              </a:rPr>
              <a:t>…)</a:t>
            </a:r>
            <a:endParaRPr lang="fr-BE" altLang="en-US" sz="1600" i="0" dirty="0" smtClean="0">
              <a:solidFill>
                <a:srgbClr val="0070C0"/>
              </a:solidFill>
            </a:endParaRPr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400" i="0" dirty="0" smtClean="0"/>
          </a:p>
        </p:txBody>
      </p:sp>
    </p:spTree>
    <p:extLst>
      <p:ext uri="{BB962C8B-B14F-4D97-AF65-F5344CB8AC3E}">
        <p14:creationId xmlns:p14="http://schemas.microsoft.com/office/powerpoint/2010/main" val="108553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7916416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/>
            <a:r>
              <a:rPr lang="fr-FR" altLang="en-US" sz="3200" kern="0" dirty="0" smtClean="0"/>
              <a:t>Software </a:t>
            </a:r>
            <a:endParaRPr lang="fr-FR" altLang="en-US" sz="3200" kern="0" dirty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809" y="2276872"/>
            <a:ext cx="8229600" cy="3529013"/>
          </a:xfrm>
        </p:spPr>
        <p:txBody>
          <a:bodyPr/>
          <a:lstStyle/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600" i="0" dirty="0" smtClean="0"/>
          </a:p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600" i="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600" dirty="0" err="1" smtClean="0"/>
              <a:t>Sometimes</a:t>
            </a:r>
            <a:r>
              <a:rPr lang="fr-BE" altLang="en-US" sz="1600" dirty="0" smtClean="0"/>
              <a:t>, </a:t>
            </a:r>
            <a:r>
              <a:rPr lang="fr-BE" altLang="en-US" sz="1600" dirty="0" err="1" smtClean="0"/>
              <a:t>better</a:t>
            </a:r>
            <a:r>
              <a:rPr lang="fr-BE" altLang="en-US" sz="1600" dirty="0" smtClean="0"/>
              <a:t> to </a:t>
            </a:r>
            <a:r>
              <a:rPr lang="fr-BE" altLang="en-US" sz="1600" dirty="0" err="1" smtClean="0"/>
              <a:t>obtain</a:t>
            </a:r>
            <a:r>
              <a:rPr lang="fr-BE" altLang="en-US" sz="1600" dirty="0" smtClean="0"/>
              <a:t> </a:t>
            </a:r>
            <a:r>
              <a:rPr lang="fr-BE" altLang="en-US" sz="1600" dirty="0" err="1" smtClean="0"/>
              <a:t>ownership</a:t>
            </a:r>
            <a:r>
              <a:rPr lang="fr-BE" altLang="en-US" sz="1600" dirty="0" smtClean="0"/>
              <a:t>:</a:t>
            </a:r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600" dirty="0" smtClean="0"/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600" dirty="0" smtClean="0"/>
              <a:t>If the software </a:t>
            </a:r>
            <a:r>
              <a:rPr lang="fr-BE" altLang="en-US" sz="1600" dirty="0" err="1" smtClean="0"/>
              <a:t>is</a:t>
            </a:r>
            <a:r>
              <a:rPr lang="fr-BE" altLang="en-US" sz="1600" dirty="0" smtClean="0"/>
              <a:t> </a:t>
            </a:r>
            <a:r>
              <a:rPr lang="fr-BE" altLang="en-US" sz="1600" dirty="0" err="1" smtClean="0"/>
              <a:t>meant</a:t>
            </a:r>
            <a:r>
              <a:rPr lang="fr-BE" altLang="en-US" sz="1600" dirty="0" smtClean="0"/>
              <a:t> to </a:t>
            </a:r>
            <a:r>
              <a:rPr lang="fr-BE" altLang="en-US" sz="1600" dirty="0" err="1" smtClean="0"/>
              <a:t>become</a:t>
            </a:r>
            <a:r>
              <a:rPr lang="fr-BE" altLang="en-US" sz="1600" dirty="0" smtClean="0"/>
              <a:t> open source (</a:t>
            </a:r>
            <a:r>
              <a:rPr lang="fr-BE" altLang="en-US" sz="1600" dirty="0" err="1" smtClean="0"/>
              <a:t>alternatively</a:t>
            </a:r>
            <a:r>
              <a:rPr lang="fr-BE" altLang="en-US" sz="1600" dirty="0" smtClean="0"/>
              <a:t>: oblige </a:t>
            </a:r>
            <a:r>
              <a:rPr lang="fr-BE" altLang="en-US" sz="1600" dirty="0" err="1" smtClean="0"/>
              <a:t>contractor</a:t>
            </a:r>
            <a:r>
              <a:rPr lang="fr-BE" altLang="en-US" sz="1600" dirty="0" smtClean="0"/>
              <a:t> to put software </a:t>
            </a:r>
            <a:r>
              <a:rPr lang="fr-BE" altLang="en-US" sz="1600" dirty="0" err="1" smtClean="0"/>
              <a:t>under</a:t>
            </a:r>
            <a:r>
              <a:rPr lang="fr-BE" altLang="en-US" sz="1600" dirty="0" smtClean="0"/>
              <a:t> open source)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600" dirty="0" smtClean="0"/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600" dirty="0" smtClean="0"/>
              <a:t>Security </a:t>
            </a:r>
            <a:r>
              <a:rPr lang="fr-BE" altLang="en-US" sz="1600" dirty="0" err="1" smtClean="0"/>
              <a:t>reasons</a:t>
            </a:r>
            <a:r>
              <a:rPr lang="fr-BE" altLang="en-US" sz="1600" dirty="0" smtClean="0"/>
              <a:t>, </a:t>
            </a:r>
            <a:r>
              <a:rPr lang="fr-BE" altLang="en-US" sz="1600" dirty="0" err="1" smtClean="0"/>
              <a:t>confidentiality</a:t>
            </a:r>
            <a:r>
              <a:rPr lang="fr-BE" altLang="en-US" sz="1600" dirty="0" smtClean="0"/>
              <a:t> (</a:t>
            </a:r>
            <a:r>
              <a:rPr lang="fr-BE" altLang="en-US" sz="1600" dirty="0" err="1" smtClean="0"/>
              <a:t>alternatively</a:t>
            </a:r>
            <a:r>
              <a:rPr lang="fr-BE" altLang="en-US" sz="1600" dirty="0" smtClean="0"/>
              <a:t>: </a:t>
            </a:r>
            <a:r>
              <a:rPr lang="fr-BE" altLang="en-US" sz="1600" dirty="0" err="1" smtClean="0"/>
              <a:t>confidentiality</a:t>
            </a:r>
            <a:r>
              <a:rPr lang="fr-BE" altLang="en-US" sz="1600" dirty="0" smtClean="0"/>
              <a:t> obligations on </a:t>
            </a:r>
            <a:r>
              <a:rPr lang="fr-BE" altLang="en-US" sz="1600" dirty="0" err="1" smtClean="0"/>
              <a:t>contractor</a:t>
            </a:r>
            <a:r>
              <a:rPr lang="fr-BE" altLang="en-US" sz="1600" dirty="0" smtClean="0"/>
              <a:t>?)</a:t>
            </a:r>
          </a:p>
          <a:p>
            <a:pPr marL="457200" lvl="1" indent="0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6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6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600" i="0" dirty="0" smtClean="0"/>
          </a:p>
        </p:txBody>
      </p:sp>
    </p:spTree>
    <p:extLst>
      <p:ext uri="{BB962C8B-B14F-4D97-AF65-F5344CB8AC3E}">
        <p14:creationId xmlns:p14="http://schemas.microsoft.com/office/powerpoint/2010/main" val="13803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7916416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/>
            <a:r>
              <a:rPr lang="fr-FR" altLang="en-US" sz="3200" kern="0" dirty="0" smtClean="0"/>
              <a:t>Data, </a:t>
            </a:r>
            <a:r>
              <a:rPr lang="fr-FR" altLang="en-US" sz="3200" kern="0" dirty="0" err="1" smtClean="0"/>
              <a:t>datasets</a:t>
            </a:r>
            <a:endParaRPr lang="fr-FR" altLang="en-US" sz="3200" kern="0" dirty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809" y="2276872"/>
            <a:ext cx="8229600" cy="3529013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600" i="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b="0" dirty="0" smtClean="0"/>
              <a:t>More and more important (</a:t>
            </a:r>
            <a:r>
              <a:rPr lang="fr-BE" altLang="en-US" sz="1800" b="0" dirty="0" err="1" smtClean="0"/>
              <a:t>Big</a:t>
            </a:r>
            <a:r>
              <a:rPr lang="fr-BE" altLang="en-US" sz="1800" b="0" dirty="0" smtClean="0"/>
              <a:t> Data, AI</a:t>
            </a:r>
            <a:r>
              <a:rPr lang="fr-BE" altLang="en-US" sz="1800" b="0" dirty="0" smtClean="0"/>
              <a:t>)</a:t>
            </a:r>
          </a:p>
          <a:p>
            <a:pPr marL="457200" lvl="1" indent="0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800" b="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b="0" dirty="0" smtClean="0"/>
              <a:t>In </a:t>
            </a:r>
            <a:r>
              <a:rPr lang="fr-BE" altLang="en-US" sz="1800" b="0" dirty="0" err="1" smtClean="0"/>
              <a:t>many</a:t>
            </a:r>
            <a:r>
              <a:rPr lang="fr-BE" altLang="en-US" sz="1800" b="0" dirty="0" smtClean="0"/>
              <a:t> cases, </a:t>
            </a:r>
            <a:r>
              <a:rPr lang="fr-BE" altLang="en-US" sz="1800" b="0" dirty="0" err="1" smtClean="0"/>
              <a:t>just</a:t>
            </a:r>
            <a:r>
              <a:rPr lang="fr-BE" altLang="en-US" sz="1800" b="0" dirty="0" smtClean="0"/>
              <a:t> a licence to </a:t>
            </a:r>
            <a:r>
              <a:rPr lang="fr-BE" altLang="en-US" sz="1800" b="0" dirty="0" err="1" smtClean="0"/>
              <a:t>pre-existing</a:t>
            </a:r>
            <a:r>
              <a:rPr lang="fr-BE" altLang="en-US" sz="1800" b="0" dirty="0"/>
              <a:t> </a:t>
            </a:r>
            <a:r>
              <a:rPr lang="fr-BE" altLang="en-US" sz="1800" b="0" dirty="0" err="1" smtClean="0"/>
              <a:t>datasets</a:t>
            </a:r>
            <a:r>
              <a:rPr lang="fr-BE" altLang="en-US" sz="1800" b="0" dirty="0"/>
              <a:t> </a:t>
            </a:r>
            <a:r>
              <a:rPr lang="fr-BE" altLang="en-US" sz="1800" b="0" dirty="0" err="1" smtClean="0"/>
              <a:t>already</a:t>
            </a:r>
            <a:r>
              <a:rPr lang="fr-BE" altLang="en-US" sz="1800" b="0" dirty="0"/>
              <a:t> </a:t>
            </a:r>
            <a:r>
              <a:rPr lang="fr-BE" altLang="en-US" sz="1800" b="0" dirty="0" err="1" smtClean="0"/>
              <a:t>commercialised</a:t>
            </a:r>
            <a:endParaRPr lang="fr-BE" altLang="en-US" sz="1800" b="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b="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b="0" dirty="0" smtClean="0"/>
              <a:t>But </a:t>
            </a:r>
            <a:r>
              <a:rPr lang="fr-BE" altLang="en-US" sz="1800" b="0" dirty="0" err="1" smtClean="0"/>
              <a:t>what</a:t>
            </a:r>
            <a:r>
              <a:rPr lang="fr-BE" altLang="en-US" sz="1800" b="0" dirty="0" smtClean="0"/>
              <a:t> if the data </a:t>
            </a:r>
            <a:r>
              <a:rPr lang="fr-BE" altLang="en-US" sz="1800" b="0" dirty="0" err="1" smtClean="0"/>
              <a:t>is</a:t>
            </a:r>
            <a:r>
              <a:rPr lang="fr-BE" altLang="en-US" sz="1800" b="0" dirty="0" smtClean="0"/>
              <a:t> </a:t>
            </a:r>
            <a:r>
              <a:rPr lang="fr-BE" altLang="en-US" sz="1800" b="0" dirty="0" err="1" smtClean="0"/>
              <a:t>collected</a:t>
            </a:r>
            <a:r>
              <a:rPr lang="fr-BE" altLang="en-US" sz="1800" b="0" dirty="0" smtClean="0"/>
              <a:t> </a:t>
            </a:r>
            <a:r>
              <a:rPr lang="fr-BE" altLang="en-US" sz="1800" b="0" dirty="0" err="1" smtClean="0"/>
              <a:t>specifically</a:t>
            </a:r>
            <a:r>
              <a:rPr lang="fr-BE" altLang="en-US" sz="1800" b="0" dirty="0" smtClean="0"/>
              <a:t> for the administration?</a:t>
            </a:r>
            <a:endParaRPr lang="fr-BE" altLang="en-US" sz="1800" b="0" dirty="0" smtClean="0"/>
          </a:p>
          <a:p>
            <a:pPr marL="457200" lvl="1" indent="0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6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400" i="0" dirty="0" smtClean="0"/>
          </a:p>
        </p:txBody>
      </p:sp>
    </p:spTree>
    <p:extLst>
      <p:ext uri="{BB962C8B-B14F-4D97-AF65-F5344CB8AC3E}">
        <p14:creationId xmlns:p14="http://schemas.microsoft.com/office/powerpoint/2010/main" val="42889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7916416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/>
            <a:r>
              <a:rPr lang="fr-FR" altLang="en-US" sz="3200" kern="0" dirty="0" smtClean="0"/>
              <a:t>Contents of </a:t>
            </a:r>
            <a:r>
              <a:rPr lang="fr-FR" altLang="en-US" sz="3200" kern="0" dirty="0" err="1" smtClean="0"/>
              <a:t>this</a:t>
            </a:r>
            <a:r>
              <a:rPr lang="fr-FR" altLang="en-US" sz="3200" kern="0" dirty="0" smtClean="0"/>
              <a:t> </a:t>
            </a:r>
            <a:r>
              <a:rPr lang="fr-FR" altLang="en-US" sz="3200" kern="0" dirty="0" err="1" smtClean="0"/>
              <a:t>presentation</a:t>
            </a:r>
            <a:r>
              <a:rPr lang="fr-FR" altLang="en-US" sz="3200" kern="0" dirty="0" smtClean="0"/>
              <a:t>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2000" i="0" dirty="0" smtClean="0"/>
              <a:t>Key concepts about </a:t>
            </a:r>
            <a:r>
              <a:rPr lang="fr-BE" altLang="en-US" sz="2000" i="0" dirty="0" err="1" smtClean="0"/>
              <a:t>IPRs</a:t>
            </a: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2000" i="0" dirty="0" smtClean="0"/>
              <a:t>IP allocation in public </a:t>
            </a:r>
            <a:r>
              <a:rPr lang="fr-BE" altLang="en-US" sz="2000" i="0" dirty="0" err="1" smtClean="0"/>
              <a:t>procurement</a:t>
            </a: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2000" i="0" dirty="0" smtClean="0"/>
              <a:t>The 2021 Guidance on innovation </a:t>
            </a:r>
            <a:r>
              <a:rPr lang="fr-BE" altLang="en-US" sz="2000" i="0" dirty="0" err="1" smtClean="0"/>
              <a:t>procurement</a:t>
            </a: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000" i="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b="0" dirty="0" smtClean="0"/>
              <a:t>General </a:t>
            </a:r>
            <a:r>
              <a:rPr lang="fr-BE" altLang="en-US" b="0" dirty="0" err="1" smtClean="0"/>
              <a:t>recommendations</a:t>
            </a:r>
            <a:endParaRPr lang="fr-BE" altLang="en-US" b="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b="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b="0" dirty="0" err="1" smtClean="0"/>
              <a:t>Recommendations</a:t>
            </a:r>
            <a:r>
              <a:rPr lang="fr-BE" altLang="en-US" b="0" dirty="0" smtClean="0"/>
              <a:t> per type of </a:t>
            </a:r>
            <a:r>
              <a:rPr lang="fr-BE" altLang="en-US" b="0" dirty="0" err="1" smtClean="0"/>
              <a:t>asset</a:t>
            </a:r>
            <a:endParaRPr lang="fr-BE" altLang="en-US" b="0" i="0" dirty="0" smtClean="0"/>
          </a:p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400" i="0" dirty="0" smtClean="0"/>
          </a:p>
        </p:txBody>
      </p:sp>
    </p:spTree>
    <p:extLst>
      <p:ext uri="{BB962C8B-B14F-4D97-AF65-F5344CB8AC3E}">
        <p14:creationId xmlns:p14="http://schemas.microsoft.com/office/powerpoint/2010/main" val="210090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7916416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/>
            <a:r>
              <a:rPr lang="fr-FR" altLang="en-US" sz="3200" kern="0" dirty="0" smtClean="0"/>
              <a:t>Data, </a:t>
            </a:r>
            <a:r>
              <a:rPr lang="fr-FR" altLang="en-US" sz="3200" kern="0" dirty="0" err="1" smtClean="0"/>
              <a:t>datasets</a:t>
            </a:r>
            <a:endParaRPr lang="fr-FR" altLang="en-US" sz="3200" kern="0" dirty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809" y="2276872"/>
            <a:ext cx="8229600" cy="3529013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600" i="0" dirty="0" smtClean="0"/>
          </a:p>
          <a:p>
            <a:pPr marL="457200" lvl="1" indent="0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600" dirty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err="1" smtClean="0">
                <a:solidFill>
                  <a:srgbClr val="92D050"/>
                </a:solidFill>
              </a:rPr>
              <a:t>Maybe</a:t>
            </a:r>
            <a:r>
              <a:rPr lang="fr-BE" altLang="en-US" sz="1800" dirty="0" smtClean="0">
                <a:solidFill>
                  <a:srgbClr val="92D050"/>
                </a:solidFill>
              </a:rPr>
              <a:t> more </a:t>
            </a:r>
            <a:r>
              <a:rPr lang="fr-BE" altLang="en-US" sz="1800" dirty="0" err="1" smtClean="0">
                <a:solidFill>
                  <a:srgbClr val="92D050"/>
                </a:solidFill>
              </a:rPr>
              <a:t>problematic</a:t>
            </a:r>
            <a:r>
              <a:rPr lang="fr-BE" altLang="en-US" sz="1800" dirty="0" smtClean="0">
                <a:solidFill>
                  <a:srgbClr val="92D050"/>
                </a:solidFill>
              </a:rPr>
              <a:t> to </a:t>
            </a:r>
            <a:r>
              <a:rPr lang="fr-BE" altLang="en-US" sz="1800" dirty="0" err="1" smtClean="0">
                <a:solidFill>
                  <a:srgbClr val="92D050"/>
                </a:solidFill>
              </a:rPr>
              <a:t>leave</a:t>
            </a:r>
            <a:r>
              <a:rPr lang="fr-BE" altLang="en-US" sz="1800" dirty="0" smtClean="0">
                <a:solidFill>
                  <a:srgbClr val="92D050"/>
                </a:solidFill>
              </a:rPr>
              <a:t> IP </a:t>
            </a:r>
            <a:r>
              <a:rPr lang="fr-BE" altLang="en-US" sz="1800" dirty="0" err="1" smtClean="0">
                <a:solidFill>
                  <a:srgbClr val="92D050"/>
                </a:solidFill>
              </a:rPr>
              <a:t>with</a:t>
            </a:r>
            <a:r>
              <a:rPr lang="fr-BE" altLang="en-US" sz="1800" dirty="0" smtClean="0">
                <a:solidFill>
                  <a:srgbClr val="92D050"/>
                </a:solidFill>
              </a:rPr>
              <a:t> </a:t>
            </a:r>
            <a:r>
              <a:rPr lang="fr-BE" altLang="en-US" sz="1800" dirty="0" err="1" smtClean="0">
                <a:solidFill>
                  <a:srgbClr val="92D050"/>
                </a:solidFill>
              </a:rPr>
              <a:t>contractor</a:t>
            </a:r>
            <a:r>
              <a:rPr lang="fr-BE" altLang="en-US" sz="1800" dirty="0" smtClean="0"/>
              <a:t>:</a:t>
            </a:r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dirty="0"/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smtClean="0"/>
              <a:t>Software </a:t>
            </a:r>
            <a:r>
              <a:rPr lang="fr-BE" altLang="en-US" sz="1800" dirty="0" err="1" smtClean="0"/>
              <a:t>is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just</a:t>
            </a:r>
            <a:r>
              <a:rPr lang="fr-BE" altLang="en-US" sz="1800" dirty="0" smtClean="0"/>
              <a:t> a </a:t>
            </a:r>
            <a:r>
              <a:rPr lang="fr-BE" altLang="en-US" sz="1800" dirty="0" err="1" smtClean="0"/>
              <a:t>tool</a:t>
            </a:r>
            <a:r>
              <a:rPr lang="fr-BE" altLang="en-US" sz="1800" dirty="0" smtClean="0"/>
              <a:t>, data </a:t>
            </a:r>
            <a:r>
              <a:rPr lang="fr-BE" altLang="en-US" sz="1800" dirty="0" err="1" smtClean="0"/>
              <a:t>is</a:t>
            </a:r>
            <a:r>
              <a:rPr lang="fr-BE" altLang="en-US" sz="1800" dirty="0"/>
              <a:t> </a:t>
            </a:r>
            <a:r>
              <a:rPr lang="fr-BE" altLang="en-US" sz="1800" dirty="0" smtClean="0"/>
              <a:t>information: </a:t>
            </a:r>
            <a:r>
              <a:rPr lang="fr-BE" altLang="en-US" sz="1800" dirty="0" err="1" smtClean="0"/>
              <a:t>transparency</a:t>
            </a:r>
            <a:r>
              <a:rPr lang="fr-BE" altLang="en-US" sz="1800" dirty="0"/>
              <a:t>, </a:t>
            </a:r>
            <a:r>
              <a:rPr lang="fr-BE" altLang="en-US" sz="1800" dirty="0" err="1" smtClean="0"/>
              <a:t>accountability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considerations</a:t>
            </a:r>
            <a:endParaRPr lang="fr-BE" altLang="en-US" sz="1800" dirty="0"/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smtClean="0"/>
              <a:t>Software </a:t>
            </a:r>
            <a:r>
              <a:rPr lang="fr-BE" altLang="en-US" sz="1800" dirty="0" err="1" smtClean="0"/>
              <a:t>is</a:t>
            </a:r>
            <a:r>
              <a:rPr lang="fr-BE" altLang="en-US" sz="1800" dirty="0" smtClean="0"/>
              <a:t> mono-</a:t>
            </a:r>
            <a:r>
              <a:rPr lang="fr-BE" altLang="en-US" sz="1800" dirty="0" err="1" smtClean="0"/>
              <a:t>purpose</a:t>
            </a:r>
            <a:r>
              <a:rPr lang="fr-BE" altLang="en-US" sz="1800" dirty="0" smtClean="0"/>
              <a:t>; data </a:t>
            </a:r>
            <a:r>
              <a:rPr lang="fr-BE" altLang="en-US" sz="1800" dirty="0" err="1" smtClean="0"/>
              <a:t>is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multi-purpose</a:t>
            </a:r>
            <a:endParaRPr lang="fr-BE" altLang="en-US" sz="1800" dirty="0"/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err="1" smtClean="0"/>
              <a:t>Avoid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creating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private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monopolies</a:t>
            </a:r>
            <a:r>
              <a:rPr lang="fr-BE" altLang="en-US" sz="1800" dirty="0" smtClean="0"/>
              <a:t> (data </a:t>
            </a:r>
            <a:r>
              <a:rPr lang="fr-BE" altLang="en-US" sz="1800" dirty="0" err="1" smtClean="0"/>
              <a:t>held</a:t>
            </a:r>
            <a:r>
              <a:rPr lang="fr-BE" altLang="en-US" sz="1800" dirty="0" smtClean="0"/>
              <a:t> by a single provider)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smtClean="0"/>
              <a:t>Open data objectives (PSI and OD Directive)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dirty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smtClean="0"/>
              <a:t>So, </a:t>
            </a:r>
            <a:r>
              <a:rPr lang="fr-BE" altLang="en-US" sz="1800" dirty="0" err="1" smtClean="0"/>
              <a:t>think</a:t>
            </a:r>
            <a:r>
              <a:rPr lang="fr-BE" altLang="en-US" sz="1800" dirty="0" smtClean="0"/>
              <a:t> hard, </a:t>
            </a:r>
            <a:r>
              <a:rPr lang="fr-BE" altLang="en-US" sz="1800" dirty="0" err="1" smtClean="0"/>
              <a:t>maybe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it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is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better</a:t>
            </a:r>
            <a:r>
              <a:rPr lang="fr-BE" altLang="en-US" sz="1800" dirty="0" smtClean="0"/>
              <a:t> to </a:t>
            </a:r>
            <a:r>
              <a:rPr lang="fr-BE" altLang="en-US" sz="1800" dirty="0" err="1" smtClean="0"/>
              <a:t>require</a:t>
            </a:r>
            <a:r>
              <a:rPr lang="fr-BE" altLang="en-US" sz="1800" dirty="0" smtClean="0"/>
              <a:t> the IP </a:t>
            </a:r>
            <a:r>
              <a:rPr lang="fr-BE" altLang="en-US" sz="1800" dirty="0" err="1" smtClean="0"/>
              <a:t>ownership</a:t>
            </a:r>
            <a:r>
              <a:rPr lang="fr-BE" altLang="en-US" sz="1800" dirty="0" smtClean="0"/>
              <a:t>…</a:t>
            </a:r>
            <a:endParaRPr lang="fr-BE" altLang="en-US" sz="180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6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400" i="0" dirty="0" smtClean="0"/>
          </a:p>
        </p:txBody>
      </p:sp>
    </p:spTree>
    <p:extLst>
      <p:ext uri="{BB962C8B-B14F-4D97-AF65-F5344CB8AC3E}">
        <p14:creationId xmlns:p14="http://schemas.microsoft.com/office/powerpoint/2010/main" val="28885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7916416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/>
            <a:r>
              <a:rPr lang="fr-FR" altLang="en-US" sz="3200" kern="0" dirty="0" err="1" smtClean="0"/>
              <a:t>Technical</a:t>
            </a:r>
            <a:r>
              <a:rPr lang="fr-FR" altLang="en-US" sz="3200" kern="0" dirty="0" smtClean="0"/>
              <a:t> inventions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600" i="0" dirty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err="1" smtClean="0"/>
              <a:t>Asset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>
                <a:solidFill>
                  <a:srgbClr val="FFC000"/>
                </a:solidFill>
              </a:rPr>
              <a:t>most</a:t>
            </a:r>
            <a:r>
              <a:rPr lang="fr-BE" altLang="en-US" sz="1800" dirty="0" smtClean="0">
                <a:solidFill>
                  <a:srgbClr val="FFC000"/>
                </a:solidFill>
              </a:rPr>
              <a:t> </a:t>
            </a:r>
            <a:r>
              <a:rPr lang="fr-BE" altLang="en-US" sz="1800" dirty="0" err="1" smtClean="0">
                <a:solidFill>
                  <a:srgbClr val="FFC000"/>
                </a:solidFill>
              </a:rPr>
              <a:t>prone</a:t>
            </a:r>
            <a:r>
              <a:rPr lang="fr-BE" altLang="en-US" sz="1800" dirty="0" smtClean="0">
                <a:solidFill>
                  <a:srgbClr val="FFC000"/>
                </a:solidFill>
              </a:rPr>
              <a:t> to </a:t>
            </a:r>
            <a:r>
              <a:rPr lang="fr-BE" altLang="en-US" sz="1800" dirty="0" err="1" smtClean="0">
                <a:solidFill>
                  <a:srgbClr val="FFC000"/>
                </a:solidFill>
              </a:rPr>
              <a:t>contribute</a:t>
            </a:r>
            <a:r>
              <a:rPr lang="fr-BE" altLang="en-US" sz="1800" dirty="0" smtClean="0">
                <a:solidFill>
                  <a:srgbClr val="FFC000"/>
                </a:solidFill>
              </a:rPr>
              <a:t> to </a:t>
            </a:r>
            <a:r>
              <a:rPr lang="fr-BE" altLang="en-US" sz="1800" dirty="0" smtClean="0">
                <a:solidFill>
                  <a:srgbClr val="FFC000"/>
                </a:solidFill>
              </a:rPr>
              <a:t>innovation </a:t>
            </a:r>
            <a:r>
              <a:rPr lang="fr-BE" altLang="en-US" sz="1800" dirty="0" smtClean="0"/>
              <a:t>by </a:t>
            </a:r>
            <a:r>
              <a:rPr lang="fr-BE" altLang="en-US" sz="1800" dirty="0" err="1" smtClean="0"/>
              <a:t>leaving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ownership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with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contractor</a:t>
            </a:r>
            <a:endParaRPr lang="fr-BE" altLang="en-US" sz="180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dirty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err="1" smtClean="0"/>
              <a:t>Ownership</a:t>
            </a:r>
            <a:r>
              <a:rPr lang="fr-BE" altLang="en-US" sz="1800" dirty="0" smtClean="0"/>
              <a:t> or licence: </a:t>
            </a:r>
            <a:r>
              <a:rPr lang="fr-BE" altLang="en-US" sz="1800" dirty="0" err="1" smtClean="0"/>
              <a:t>depends</a:t>
            </a:r>
            <a:r>
              <a:rPr lang="fr-BE" altLang="en-US" sz="1800" dirty="0" smtClean="0"/>
              <a:t> on </a:t>
            </a:r>
            <a:r>
              <a:rPr lang="fr-BE" altLang="en-US" sz="1800" dirty="0" err="1" smtClean="0"/>
              <a:t>purpose</a:t>
            </a:r>
            <a:r>
              <a:rPr lang="fr-BE" altLang="en-US" sz="1800" dirty="0" smtClean="0"/>
              <a:t> of the </a:t>
            </a:r>
            <a:r>
              <a:rPr lang="fr-BE" altLang="en-US" sz="1800" dirty="0" err="1" smtClean="0"/>
              <a:t>project</a:t>
            </a:r>
            <a:endParaRPr lang="fr-BE" altLang="en-US" sz="180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dirty="0" smtClean="0"/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smtClean="0"/>
              <a:t>Use </a:t>
            </a:r>
            <a:r>
              <a:rPr lang="fr-BE" altLang="en-US" sz="1800" dirty="0" err="1" smtClean="0"/>
              <a:t>only</a:t>
            </a:r>
            <a:r>
              <a:rPr lang="fr-BE" altLang="en-US" sz="1800" dirty="0" smtClean="0"/>
              <a:t> by the administration (</a:t>
            </a:r>
            <a:r>
              <a:rPr lang="fr-BE" altLang="en-US" sz="1800" dirty="0" err="1" smtClean="0"/>
              <a:t>security</a:t>
            </a:r>
            <a:r>
              <a:rPr lang="fr-BE" altLang="en-US" sz="1800" dirty="0" smtClean="0"/>
              <a:t>, </a:t>
            </a:r>
            <a:r>
              <a:rPr lang="fr-BE" altLang="en-US" sz="1800" dirty="0" err="1" smtClean="0"/>
              <a:t>confidentiality</a:t>
            </a:r>
            <a:r>
              <a:rPr lang="fr-BE" altLang="en-US" sz="1800" dirty="0" smtClean="0"/>
              <a:t>)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err="1" smtClean="0"/>
              <a:t>Also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interesting</a:t>
            </a:r>
            <a:r>
              <a:rPr lang="fr-BE" altLang="en-US" sz="1800" dirty="0" smtClean="0"/>
              <a:t> for a commercial exploitation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smtClean="0"/>
              <a:t>Use by all at no </a:t>
            </a:r>
            <a:r>
              <a:rPr lang="fr-BE" altLang="en-US" sz="1800" dirty="0" err="1" smtClean="0"/>
              <a:t>costs</a:t>
            </a:r>
            <a:r>
              <a:rPr lang="fr-BE" altLang="en-US" sz="1800" dirty="0" smtClean="0"/>
              <a:t> (IP to administration, </a:t>
            </a:r>
            <a:r>
              <a:rPr lang="fr-BE" altLang="en-US" sz="1800" dirty="0" err="1" smtClean="0"/>
              <a:t>then</a:t>
            </a:r>
            <a:r>
              <a:rPr lang="fr-BE" altLang="en-US" sz="1800" dirty="0" smtClean="0"/>
              <a:t> open licence)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/>
              <a:t>I</a:t>
            </a:r>
            <a:r>
              <a:rPr lang="fr-BE" altLang="en-US" sz="1800" dirty="0" smtClean="0"/>
              <a:t>nvention important for a future standard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smtClean="0"/>
              <a:t>Has the administration the </a:t>
            </a:r>
            <a:r>
              <a:rPr lang="fr-BE" altLang="en-US" sz="1800" dirty="0" err="1" smtClean="0"/>
              <a:t>resources</a:t>
            </a:r>
            <a:r>
              <a:rPr lang="fr-BE" altLang="en-US" sz="1800" dirty="0" smtClean="0"/>
              <a:t> to </a:t>
            </a:r>
            <a:r>
              <a:rPr lang="fr-BE" altLang="en-US" sz="1800" dirty="0" err="1" smtClean="0"/>
              <a:t>distribute</a:t>
            </a:r>
            <a:r>
              <a:rPr lang="fr-BE" altLang="en-US" sz="1800" dirty="0" smtClean="0"/>
              <a:t> (commercialise) the </a:t>
            </a:r>
            <a:r>
              <a:rPr lang="fr-BE" altLang="en-US" sz="1800" dirty="0" err="1" smtClean="0"/>
              <a:t>technology</a:t>
            </a:r>
            <a:r>
              <a:rPr lang="fr-BE" altLang="en-US" sz="1800" dirty="0" smtClean="0"/>
              <a:t>?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60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600" dirty="0"/>
          </a:p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6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400" i="0" dirty="0" smtClean="0"/>
          </a:p>
        </p:txBody>
      </p:sp>
    </p:spTree>
    <p:extLst>
      <p:ext uri="{BB962C8B-B14F-4D97-AF65-F5344CB8AC3E}">
        <p14:creationId xmlns:p14="http://schemas.microsoft.com/office/powerpoint/2010/main" val="316465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7916416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/>
            <a:r>
              <a:rPr lang="fr-FR" altLang="en-US" sz="3200" kern="0" dirty="0" err="1" smtClean="0"/>
              <a:t>Technical</a:t>
            </a:r>
            <a:r>
              <a:rPr lang="fr-FR" altLang="en-US" sz="3200" kern="0" dirty="0" smtClean="0"/>
              <a:t> inventions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600" dirty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smtClean="0"/>
              <a:t>If </a:t>
            </a:r>
            <a:r>
              <a:rPr lang="fr-BE" altLang="en-US" sz="1800" dirty="0" err="1" smtClean="0"/>
              <a:t>only</a:t>
            </a:r>
            <a:r>
              <a:rPr lang="fr-BE" altLang="en-US" sz="1800" dirty="0" smtClean="0"/>
              <a:t> a licence </a:t>
            </a:r>
            <a:r>
              <a:rPr lang="fr-BE" altLang="en-US" sz="1800" dirty="0" err="1" smtClean="0"/>
              <a:t>is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granted</a:t>
            </a:r>
            <a:r>
              <a:rPr lang="fr-BE" altLang="en-US" sz="1800" dirty="0" smtClean="0"/>
              <a:t>: 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err="1" smtClean="0"/>
              <a:t>m</a:t>
            </a:r>
            <a:r>
              <a:rPr lang="fr-BE" altLang="en-US" sz="1800" dirty="0" err="1" smtClean="0"/>
              <a:t>ake</a:t>
            </a:r>
            <a:r>
              <a:rPr lang="fr-BE" altLang="en-US" sz="1800" dirty="0" smtClean="0"/>
              <a:t> </a:t>
            </a:r>
            <a:r>
              <a:rPr lang="fr-BE" altLang="en-US" sz="1800" dirty="0" smtClean="0"/>
              <a:t>sure the licence </a:t>
            </a:r>
            <a:r>
              <a:rPr lang="fr-BE" altLang="en-US" sz="1800" dirty="0" err="1" smtClean="0"/>
              <a:t>rights</a:t>
            </a:r>
            <a:r>
              <a:rPr lang="fr-BE" altLang="en-US" sz="1800" dirty="0" smtClean="0"/>
              <a:t> are </a:t>
            </a:r>
            <a:r>
              <a:rPr lang="fr-BE" altLang="en-US" sz="1800" b="1" dirty="0" err="1" smtClean="0"/>
              <a:t>sufficiently</a:t>
            </a:r>
            <a:r>
              <a:rPr lang="fr-BE" altLang="en-US" sz="1800" b="1" dirty="0" smtClean="0"/>
              <a:t> </a:t>
            </a:r>
            <a:r>
              <a:rPr lang="fr-BE" altLang="en-US" sz="1800" b="1" dirty="0" err="1" smtClean="0"/>
              <a:t>wide</a:t>
            </a:r>
            <a:r>
              <a:rPr lang="fr-BE" altLang="en-US" sz="1800" b="1" dirty="0" smtClean="0"/>
              <a:t> </a:t>
            </a:r>
            <a:r>
              <a:rPr lang="fr-BE" altLang="en-US" sz="1800" dirty="0" smtClean="0"/>
              <a:t>(use, </a:t>
            </a:r>
            <a:r>
              <a:rPr lang="fr-BE" altLang="en-US" sz="1800" dirty="0" err="1" smtClean="0"/>
              <a:t>adapt</a:t>
            </a:r>
            <a:r>
              <a:rPr lang="fr-BE" altLang="en-US" sz="1800" dirty="0" smtClean="0"/>
              <a:t>, </a:t>
            </a:r>
            <a:r>
              <a:rPr lang="fr-BE" altLang="en-US" sz="1800" dirty="0" err="1" smtClean="0"/>
              <a:t>make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available</a:t>
            </a:r>
            <a:r>
              <a:rPr lang="fr-BE" altLang="en-US" sz="1800" dirty="0" smtClean="0"/>
              <a:t> to </a:t>
            </a:r>
            <a:r>
              <a:rPr lang="fr-BE" altLang="en-US" sz="1800" dirty="0" err="1" smtClean="0"/>
              <a:t>selected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third</a:t>
            </a:r>
            <a:r>
              <a:rPr lang="fr-BE" altLang="en-US" sz="1800" dirty="0" smtClean="0"/>
              <a:t> parties)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err="1" smtClean="0"/>
              <a:t>What</a:t>
            </a:r>
            <a:r>
              <a:rPr lang="fr-BE" altLang="en-US" sz="1800" dirty="0" smtClean="0"/>
              <a:t> about </a:t>
            </a:r>
            <a:r>
              <a:rPr lang="fr-BE" altLang="en-US" sz="1800" dirty="0" err="1" smtClean="0"/>
              <a:t>confidentiality</a:t>
            </a:r>
            <a:r>
              <a:rPr lang="fr-BE" altLang="en-US" sz="1800" dirty="0" smtClean="0"/>
              <a:t> obligations for the administration?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b="1" dirty="0" err="1" smtClean="0"/>
              <a:t>Technical</a:t>
            </a:r>
            <a:r>
              <a:rPr lang="fr-BE" altLang="en-US" sz="1800" b="1" dirty="0" smtClean="0"/>
              <a:t> assistance </a:t>
            </a:r>
            <a:r>
              <a:rPr lang="fr-BE" altLang="en-US" sz="1800" dirty="0" smtClean="0"/>
              <a:t>by the </a:t>
            </a:r>
            <a:r>
              <a:rPr lang="fr-BE" altLang="en-US" sz="1800" dirty="0" err="1" smtClean="0"/>
              <a:t>contractor</a:t>
            </a:r>
            <a:endParaRPr lang="fr-BE" altLang="en-US" sz="180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smtClean="0"/>
              <a:t>If </a:t>
            </a:r>
            <a:r>
              <a:rPr lang="fr-BE" altLang="en-US" sz="1800" dirty="0" err="1" smtClean="0"/>
              <a:t>ownership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remains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with</a:t>
            </a:r>
            <a:r>
              <a:rPr lang="fr-BE" altLang="en-US" sz="1800" dirty="0" smtClean="0"/>
              <a:t> public administration</a:t>
            </a:r>
            <a:r>
              <a:rPr lang="fr-BE" altLang="en-US" sz="1800" dirty="0" smtClean="0"/>
              <a:t>:</a:t>
            </a:r>
            <a:endParaRPr lang="fr-BE" altLang="en-US" sz="1800" dirty="0" smtClean="0"/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err="1" smtClean="0"/>
              <a:t>Dissemination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requires</a:t>
            </a:r>
            <a:r>
              <a:rPr lang="fr-BE" altLang="en-US" sz="1800" dirty="0" smtClean="0"/>
              <a:t> good </a:t>
            </a:r>
            <a:r>
              <a:rPr lang="fr-BE" altLang="en-US" sz="1800" b="1" dirty="0" err="1" smtClean="0"/>
              <a:t>tech-transfer</a:t>
            </a:r>
            <a:r>
              <a:rPr lang="fr-BE" altLang="en-US" sz="1800" b="1" dirty="0" smtClean="0"/>
              <a:t> </a:t>
            </a:r>
            <a:r>
              <a:rPr lang="fr-BE" altLang="en-US" sz="1800" b="1" dirty="0" err="1" smtClean="0"/>
              <a:t>resources</a:t>
            </a:r>
            <a:r>
              <a:rPr lang="fr-BE" altLang="en-US" sz="1800" b="1" dirty="0" smtClean="0"/>
              <a:t> </a:t>
            </a:r>
            <a:r>
              <a:rPr lang="fr-BE" altLang="en-US" sz="1800" dirty="0" smtClean="0"/>
              <a:t>and </a:t>
            </a:r>
            <a:r>
              <a:rPr lang="fr-BE" altLang="en-US" sz="1800" dirty="0" err="1" smtClean="0"/>
              <a:t>skills</a:t>
            </a:r>
            <a:endParaRPr lang="fr-BE" altLang="en-US" sz="1800" dirty="0" smtClean="0"/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err="1" smtClean="0"/>
              <a:t>IPRs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is</a:t>
            </a:r>
            <a:r>
              <a:rPr lang="fr-BE" altLang="en-US" sz="1800" dirty="0" smtClean="0"/>
              <a:t> not </a:t>
            </a:r>
            <a:r>
              <a:rPr lang="fr-BE" altLang="en-US" sz="1800" dirty="0" err="1" smtClean="0"/>
              <a:t>enough</a:t>
            </a:r>
            <a:r>
              <a:rPr lang="fr-BE" altLang="en-US" sz="1800" dirty="0" smtClean="0"/>
              <a:t>: </a:t>
            </a:r>
            <a:r>
              <a:rPr lang="fr-BE" altLang="en-US" sz="1800" dirty="0" err="1" smtClean="0"/>
              <a:t>related</a:t>
            </a:r>
            <a:r>
              <a:rPr lang="fr-BE" altLang="en-US" sz="1800" dirty="0" smtClean="0"/>
              <a:t> know-how and </a:t>
            </a:r>
            <a:r>
              <a:rPr lang="fr-BE" altLang="en-US" sz="1800" dirty="0" err="1" smtClean="0"/>
              <a:t>skills</a:t>
            </a:r>
            <a:endParaRPr lang="fr-BE" altLang="en-US" sz="180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600" dirty="0"/>
          </a:p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6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400" i="0" dirty="0" smtClean="0"/>
          </a:p>
        </p:txBody>
      </p:sp>
    </p:spTree>
    <p:extLst>
      <p:ext uri="{BB962C8B-B14F-4D97-AF65-F5344CB8AC3E}">
        <p14:creationId xmlns:p14="http://schemas.microsoft.com/office/powerpoint/2010/main" val="231566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7916416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/>
            <a:r>
              <a:rPr lang="fr-FR" altLang="en-US" sz="3200" kern="0" dirty="0" err="1" smtClean="0"/>
              <a:t>Studies</a:t>
            </a:r>
            <a:r>
              <a:rPr lang="fr-FR" altLang="en-US" sz="3200" kern="0" dirty="0" smtClean="0"/>
              <a:t>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392" y="2276872"/>
            <a:ext cx="8229600" cy="3529013"/>
          </a:xfrm>
        </p:spPr>
        <p:txBody>
          <a:bodyPr/>
          <a:lstStyle/>
          <a:p>
            <a:pPr marL="457200" lvl="1" indent="0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600" dirty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err="1" smtClean="0"/>
              <a:t>Studies</a:t>
            </a:r>
            <a:r>
              <a:rPr lang="fr-BE" altLang="en-US" sz="1800" dirty="0" smtClean="0"/>
              <a:t> in support of a possible </a:t>
            </a:r>
            <a:r>
              <a:rPr lang="fr-BE" altLang="en-US" sz="1800" dirty="0" err="1" smtClean="0"/>
              <a:t>policy</a:t>
            </a:r>
            <a:r>
              <a:rPr lang="fr-BE" altLang="en-US" sz="1800" dirty="0" smtClean="0"/>
              <a:t> initiative: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err="1" smtClean="0"/>
              <a:t>Protected</a:t>
            </a:r>
            <a:r>
              <a:rPr lang="fr-BE" altLang="en-US" sz="1800" dirty="0" smtClean="0"/>
              <a:t> by copyright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smtClean="0"/>
              <a:t>Copyright (on the </a:t>
            </a:r>
            <a:r>
              <a:rPr lang="fr-BE" altLang="en-US" sz="1800" dirty="0" err="1" smtClean="0"/>
              <a:t>study</a:t>
            </a:r>
            <a:r>
              <a:rPr lang="fr-BE" altLang="en-US" sz="1800" dirty="0" smtClean="0"/>
              <a:t>) </a:t>
            </a:r>
            <a:r>
              <a:rPr lang="fr-BE" altLang="en-US" sz="1800" dirty="0" err="1" smtClean="0"/>
              <a:t>should</a:t>
            </a:r>
            <a:r>
              <a:rPr lang="fr-BE" altLang="en-US" sz="1800" dirty="0" smtClean="0"/>
              <a:t> </a:t>
            </a:r>
            <a:r>
              <a:rPr lang="fr-BE" altLang="en-US" sz="1800" b="1" dirty="0" err="1" smtClean="0"/>
              <a:t>belong</a:t>
            </a:r>
            <a:r>
              <a:rPr lang="fr-BE" altLang="en-US" sz="1800" b="1" dirty="0" smtClean="0"/>
              <a:t> to the administration</a:t>
            </a:r>
            <a:r>
              <a:rPr lang="fr-BE" altLang="en-US" sz="1800" dirty="0" smtClean="0"/>
              <a:t>, </a:t>
            </a:r>
            <a:r>
              <a:rPr lang="fr-BE" altLang="en-US" sz="1800" dirty="0" err="1" smtClean="0"/>
              <a:t>which</a:t>
            </a:r>
            <a:r>
              <a:rPr lang="fr-BE" altLang="en-US" sz="1800" dirty="0" smtClean="0"/>
              <a:t> must </a:t>
            </a:r>
            <a:r>
              <a:rPr lang="fr-BE" altLang="en-US" sz="1800" dirty="0" err="1" smtClean="0"/>
              <a:t>be</a:t>
            </a:r>
            <a:r>
              <a:rPr lang="fr-BE" altLang="en-US" sz="1800" dirty="0" smtClean="0"/>
              <a:t> free to </a:t>
            </a:r>
            <a:r>
              <a:rPr lang="fr-BE" altLang="en-US" sz="1800" dirty="0" err="1" smtClean="0"/>
              <a:t>decide</a:t>
            </a:r>
            <a:r>
              <a:rPr lang="fr-BE" altLang="en-US" sz="1800" dirty="0" smtClean="0"/>
              <a:t> to </a:t>
            </a:r>
            <a:r>
              <a:rPr lang="fr-BE" altLang="en-US" sz="1800" dirty="0" err="1" smtClean="0"/>
              <a:t>publish</a:t>
            </a:r>
            <a:r>
              <a:rPr lang="fr-BE" altLang="en-US" sz="1800" dirty="0" smtClean="0"/>
              <a:t> (</a:t>
            </a:r>
            <a:r>
              <a:rPr lang="fr-BE" altLang="en-US" sz="1800" dirty="0" err="1" smtClean="0"/>
              <a:t>transparency</a:t>
            </a:r>
            <a:r>
              <a:rPr lang="fr-BE" altLang="en-US" sz="1800" dirty="0" smtClean="0"/>
              <a:t> of </a:t>
            </a:r>
            <a:r>
              <a:rPr lang="fr-BE" altLang="en-US" sz="1800" dirty="0" err="1" smtClean="0"/>
              <a:t>policy-making</a:t>
            </a:r>
            <a:r>
              <a:rPr lang="fr-BE" altLang="en-US" sz="1800" dirty="0" smtClean="0"/>
              <a:t>)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err="1" smtClean="0"/>
              <a:t>Studies</a:t>
            </a:r>
            <a:r>
              <a:rPr lang="fr-BE" altLang="en-US" sz="1800" dirty="0" smtClean="0"/>
              <a:t> of a more </a:t>
            </a:r>
            <a:r>
              <a:rPr lang="fr-BE" altLang="en-US" sz="1800" dirty="0" err="1" smtClean="0"/>
              <a:t>technical</a:t>
            </a:r>
            <a:r>
              <a:rPr lang="fr-BE" altLang="en-US" sz="1800" dirty="0" smtClean="0"/>
              <a:t> nature: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dirty="0" err="1" smtClean="0"/>
              <a:t>Protected</a:t>
            </a:r>
            <a:r>
              <a:rPr lang="fr-BE" altLang="en-US" sz="1800" dirty="0" smtClean="0"/>
              <a:t> by copyright, but </a:t>
            </a:r>
            <a:r>
              <a:rPr lang="fr-BE" altLang="en-US" sz="1800" dirty="0" err="1" smtClean="0"/>
              <a:t>also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contains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technical</a:t>
            </a:r>
            <a:r>
              <a:rPr lang="fr-BE" altLang="en-US" sz="1800" dirty="0"/>
              <a:t> </a:t>
            </a:r>
            <a:r>
              <a:rPr lang="fr-BE" altLang="en-US" sz="1800" dirty="0" smtClean="0"/>
              <a:t>information </a:t>
            </a:r>
            <a:r>
              <a:rPr lang="fr-BE" altLang="en-US" sz="1800" dirty="0" err="1" smtClean="0"/>
              <a:t>which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could</a:t>
            </a:r>
            <a:r>
              <a:rPr lang="fr-BE" altLang="en-US" sz="1800" dirty="0" smtClean="0"/>
              <a:t> lead to </a:t>
            </a:r>
            <a:r>
              <a:rPr lang="fr-BE" altLang="en-US" sz="1800" dirty="0" err="1" smtClean="0"/>
              <a:t>industrial</a:t>
            </a:r>
            <a:r>
              <a:rPr lang="fr-BE" altLang="en-US" sz="1800" dirty="0" smtClean="0"/>
              <a:t> exploitation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b="1" dirty="0" smtClean="0"/>
              <a:t>Transfer of </a:t>
            </a:r>
            <a:r>
              <a:rPr lang="fr-BE" altLang="en-US" sz="1800" b="1" dirty="0" err="1" smtClean="0"/>
              <a:t>ownership</a:t>
            </a:r>
            <a:r>
              <a:rPr lang="fr-BE" altLang="en-US" sz="1800" b="1" dirty="0" smtClean="0"/>
              <a:t> or licence</a:t>
            </a:r>
            <a:r>
              <a:rPr lang="fr-BE" altLang="en-US" sz="1800" dirty="0" smtClean="0"/>
              <a:t>: </a:t>
            </a:r>
            <a:r>
              <a:rPr lang="fr-BE" altLang="en-US" sz="1800" dirty="0" err="1" smtClean="0"/>
              <a:t>depends</a:t>
            </a:r>
            <a:r>
              <a:rPr lang="fr-BE" altLang="en-US" sz="1800" dirty="0" smtClean="0"/>
              <a:t> on the topic (commercialisation </a:t>
            </a:r>
            <a:r>
              <a:rPr lang="fr-BE" altLang="en-US" sz="1800" dirty="0" err="1" smtClean="0"/>
              <a:t>desirable</a:t>
            </a:r>
            <a:r>
              <a:rPr lang="fr-BE" altLang="en-US" sz="1800" dirty="0" smtClean="0"/>
              <a:t>?  </a:t>
            </a:r>
            <a:r>
              <a:rPr lang="fr-BE" altLang="en-US" sz="1800" dirty="0" err="1" smtClean="0"/>
              <a:t>Confidential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study</a:t>
            </a:r>
            <a:r>
              <a:rPr lang="fr-BE" altLang="en-US" sz="1800" dirty="0" smtClean="0"/>
              <a:t>?)</a:t>
            </a:r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dirty="0"/>
          </a:p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6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600" i="0" dirty="0" smtClean="0"/>
          </a:p>
        </p:txBody>
      </p:sp>
    </p:spTree>
    <p:extLst>
      <p:ext uri="{BB962C8B-B14F-4D97-AF65-F5344CB8AC3E}">
        <p14:creationId xmlns:p14="http://schemas.microsoft.com/office/powerpoint/2010/main" val="236997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528" y="1124744"/>
            <a:ext cx="8348464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/>
            <a:r>
              <a:rPr lang="fr-FR" altLang="en-US" sz="3200" kern="0" dirty="0" smtClean="0"/>
              <a:t>Final </a:t>
            </a:r>
            <a:r>
              <a:rPr lang="fr-FR" altLang="en-US" sz="3200" kern="0" dirty="0" err="1" smtClean="0"/>
              <a:t>remarks</a:t>
            </a:r>
            <a:endParaRPr lang="fr-FR" altLang="en-US" sz="3200" kern="0" dirty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6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i="0" dirty="0" err="1" smtClean="0">
                <a:solidFill>
                  <a:srgbClr val="0070C0"/>
                </a:solidFill>
              </a:rPr>
              <a:t>IPRs</a:t>
            </a:r>
            <a:r>
              <a:rPr lang="fr-BE" altLang="en-US" sz="1800" i="0" dirty="0" smtClean="0">
                <a:solidFill>
                  <a:srgbClr val="0070C0"/>
                </a:solidFill>
              </a:rPr>
              <a:t> are one of the </a:t>
            </a:r>
            <a:r>
              <a:rPr lang="fr-BE" altLang="en-US" sz="1800" i="0" dirty="0" err="1" smtClean="0">
                <a:solidFill>
                  <a:srgbClr val="0070C0"/>
                </a:solidFill>
              </a:rPr>
              <a:t>tools</a:t>
            </a:r>
            <a:r>
              <a:rPr lang="fr-BE" altLang="en-US" sz="1800" i="0" dirty="0" smtClean="0">
                <a:solidFill>
                  <a:srgbClr val="0070C0"/>
                </a:solidFill>
              </a:rPr>
              <a:t> to do smart (innovation) </a:t>
            </a:r>
            <a:r>
              <a:rPr lang="fr-BE" altLang="en-US" sz="1800" i="0" dirty="0" err="1" smtClean="0">
                <a:solidFill>
                  <a:srgbClr val="0070C0"/>
                </a:solidFill>
              </a:rPr>
              <a:t>procurement</a:t>
            </a:r>
            <a:endParaRPr lang="fr-BE" altLang="en-US" sz="1800" i="0" dirty="0" smtClean="0">
              <a:solidFill>
                <a:srgbClr val="0070C0"/>
              </a:solidFill>
            </a:endParaRPr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i="0" dirty="0">
              <a:solidFill>
                <a:srgbClr val="0070C0"/>
              </a:solidFill>
            </a:endParaRPr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b="1" i="0" dirty="0" err="1" smtClean="0">
                <a:solidFill>
                  <a:srgbClr val="0070C0"/>
                </a:solidFill>
              </a:rPr>
              <a:t>Because</a:t>
            </a:r>
            <a:r>
              <a:rPr lang="fr-BE" altLang="en-US" sz="1800" b="1" i="0" dirty="0" smtClean="0">
                <a:solidFill>
                  <a:srgbClr val="0070C0"/>
                </a:solidFill>
              </a:rPr>
              <a:t> IP </a:t>
            </a:r>
            <a:r>
              <a:rPr lang="fr-BE" altLang="en-US" sz="1800" b="1" i="0" dirty="0" err="1" smtClean="0">
                <a:solidFill>
                  <a:srgbClr val="0070C0"/>
                </a:solidFill>
              </a:rPr>
              <a:t>is</a:t>
            </a:r>
            <a:r>
              <a:rPr lang="fr-BE" altLang="en-US" sz="1800" b="1" i="0" dirty="0" smtClean="0">
                <a:solidFill>
                  <a:srgbClr val="0070C0"/>
                </a:solidFill>
              </a:rPr>
              <a:t> flexible, </a:t>
            </a:r>
            <a:r>
              <a:rPr lang="fr-BE" altLang="en-US" sz="1800" b="1" i="0" dirty="0" err="1" smtClean="0">
                <a:solidFill>
                  <a:srgbClr val="0070C0"/>
                </a:solidFill>
              </a:rPr>
              <a:t>there</a:t>
            </a:r>
            <a:r>
              <a:rPr lang="fr-BE" altLang="en-US" sz="1800" b="1" i="0" dirty="0" smtClean="0">
                <a:solidFill>
                  <a:srgbClr val="0070C0"/>
                </a:solidFill>
              </a:rPr>
              <a:t> </a:t>
            </a:r>
            <a:r>
              <a:rPr lang="fr-BE" altLang="en-US" sz="1800" b="1" i="0" dirty="0" err="1" smtClean="0">
                <a:solidFill>
                  <a:srgbClr val="0070C0"/>
                </a:solidFill>
              </a:rPr>
              <a:t>is</a:t>
            </a:r>
            <a:r>
              <a:rPr lang="fr-BE" altLang="en-US" sz="1800" b="1" i="0" dirty="0" smtClean="0">
                <a:solidFill>
                  <a:srgbClr val="0070C0"/>
                </a:solidFill>
              </a:rPr>
              <a:t> room to </a:t>
            </a:r>
            <a:r>
              <a:rPr lang="fr-BE" altLang="en-US" sz="1800" b="1" i="0" dirty="0" err="1" smtClean="0">
                <a:solidFill>
                  <a:srgbClr val="0070C0"/>
                </a:solidFill>
              </a:rPr>
              <a:t>satisfy</a:t>
            </a:r>
            <a:r>
              <a:rPr lang="fr-BE" altLang="en-US" sz="1800" b="1" i="0" dirty="0" smtClean="0">
                <a:solidFill>
                  <a:srgbClr val="0070C0"/>
                </a:solidFill>
              </a:rPr>
              <a:t> </a:t>
            </a:r>
            <a:r>
              <a:rPr lang="fr-BE" altLang="en-US" sz="1800" b="1" i="0" dirty="0" err="1" smtClean="0">
                <a:solidFill>
                  <a:srgbClr val="0070C0"/>
                </a:solidFill>
              </a:rPr>
              <a:t>both</a:t>
            </a:r>
            <a:r>
              <a:rPr lang="fr-BE" altLang="en-US" sz="1800" b="1" i="0" dirty="0" smtClean="0">
                <a:solidFill>
                  <a:srgbClr val="0070C0"/>
                </a:solidFill>
              </a:rPr>
              <a:t> parties</a:t>
            </a:r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i="0" dirty="0">
              <a:solidFill>
                <a:srgbClr val="0070C0"/>
              </a:solidFill>
            </a:endParaRPr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i="0" dirty="0" err="1" smtClean="0">
                <a:solidFill>
                  <a:srgbClr val="0070C0"/>
                </a:solidFill>
              </a:rPr>
              <a:t>However</a:t>
            </a:r>
            <a:r>
              <a:rPr lang="fr-BE" altLang="en-US" sz="1800" i="0" dirty="0" smtClean="0">
                <a:solidFill>
                  <a:srgbClr val="0070C0"/>
                </a:solidFill>
              </a:rPr>
              <a:t>, </a:t>
            </a:r>
            <a:r>
              <a:rPr lang="fr-BE" altLang="en-US" sz="1800" i="0" dirty="0" err="1" smtClean="0">
                <a:solidFill>
                  <a:srgbClr val="0070C0"/>
                </a:solidFill>
              </a:rPr>
              <a:t>this</a:t>
            </a:r>
            <a:r>
              <a:rPr lang="fr-BE" altLang="en-US" sz="1800" i="0" dirty="0" smtClean="0">
                <a:solidFill>
                  <a:srgbClr val="0070C0"/>
                </a:solidFill>
              </a:rPr>
              <a:t> </a:t>
            </a:r>
            <a:r>
              <a:rPr lang="fr-BE" altLang="en-US" sz="1800" i="0" dirty="0" err="1" smtClean="0">
                <a:solidFill>
                  <a:srgbClr val="0070C0"/>
                </a:solidFill>
              </a:rPr>
              <a:t>requires</a:t>
            </a:r>
            <a:r>
              <a:rPr lang="fr-BE" altLang="en-US" sz="1800" i="0" dirty="0" smtClean="0">
                <a:solidFill>
                  <a:srgbClr val="0070C0"/>
                </a:solidFill>
              </a:rPr>
              <a:t>:</a:t>
            </a:r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i="0" dirty="0" smtClean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b="0" i="0" dirty="0" smtClean="0">
                <a:solidFill>
                  <a:srgbClr val="0070C0"/>
                </a:solidFill>
              </a:rPr>
              <a:t>a </a:t>
            </a:r>
            <a:r>
              <a:rPr lang="fr-BE" altLang="en-US" sz="1800" b="0" i="0" dirty="0" smtClean="0">
                <a:solidFill>
                  <a:srgbClr val="0070C0"/>
                </a:solidFill>
              </a:rPr>
              <a:t>case-by-case </a:t>
            </a:r>
            <a:r>
              <a:rPr lang="fr-BE" altLang="en-US" sz="1800" b="0" i="0" dirty="0" err="1" smtClean="0">
                <a:solidFill>
                  <a:srgbClr val="0070C0"/>
                </a:solidFill>
              </a:rPr>
              <a:t>analysis</a:t>
            </a:r>
            <a:r>
              <a:rPr lang="fr-BE" altLang="en-US" sz="1800" b="0" i="0" dirty="0" smtClean="0">
                <a:solidFill>
                  <a:srgbClr val="0070C0"/>
                </a:solidFill>
              </a:rPr>
              <a:t> on the licence/</a:t>
            </a:r>
            <a:r>
              <a:rPr lang="fr-BE" altLang="en-US" sz="1800" b="0" i="0" dirty="0" err="1" smtClean="0">
                <a:solidFill>
                  <a:srgbClr val="0070C0"/>
                </a:solidFill>
              </a:rPr>
              <a:t>transfer</a:t>
            </a:r>
            <a:r>
              <a:rPr lang="fr-BE" altLang="en-US" sz="1800" b="0" i="0" dirty="0" smtClean="0">
                <a:solidFill>
                  <a:srgbClr val="0070C0"/>
                </a:solidFill>
              </a:rPr>
              <a:t> issue</a:t>
            </a:r>
            <a:endParaRPr lang="fr-BE" altLang="en-US" sz="1800" b="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b="0" dirty="0" smtClean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b="0" dirty="0" err="1">
                <a:solidFill>
                  <a:srgbClr val="0070C0"/>
                </a:solidFill>
              </a:rPr>
              <a:t>w</a:t>
            </a:r>
            <a:r>
              <a:rPr lang="fr-BE" altLang="en-US" sz="1800" b="0" dirty="0" err="1" smtClean="0">
                <a:solidFill>
                  <a:srgbClr val="0070C0"/>
                </a:solidFill>
              </a:rPr>
              <a:t>hen</a:t>
            </a:r>
            <a:r>
              <a:rPr lang="fr-BE" altLang="en-US" sz="1800" b="0" dirty="0" smtClean="0">
                <a:solidFill>
                  <a:srgbClr val="0070C0"/>
                </a:solidFill>
              </a:rPr>
              <a:t> no </a:t>
            </a:r>
            <a:r>
              <a:rPr lang="fr-BE" altLang="en-US" sz="1800" b="0" dirty="0" err="1" smtClean="0">
                <a:solidFill>
                  <a:srgbClr val="0070C0"/>
                </a:solidFill>
              </a:rPr>
              <a:t>transfer</a:t>
            </a:r>
            <a:r>
              <a:rPr lang="fr-BE" altLang="en-US" sz="1800" b="0" dirty="0" smtClean="0">
                <a:solidFill>
                  <a:srgbClr val="0070C0"/>
                </a:solidFill>
              </a:rPr>
              <a:t> </a:t>
            </a:r>
            <a:r>
              <a:rPr lang="fr-BE" altLang="en-US" sz="1800" b="0" dirty="0" err="1" smtClean="0">
                <a:solidFill>
                  <a:srgbClr val="0070C0"/>
                </a:solidFill>
              </a:rPr>
              <a:t>is</a:t>
            </a:r>
            <a:r>
              <a:rPr lang="fr-BE" altLang="en-US" sz="1800" b="0" dirty="0" smtClean="0">
                <a:solidFill>
                  <a:srgbClr val="0070C0"/>
                </a:solidFill>
              </a:rPr>
              <a:t> </a:t>
            </a:r>
            <a:r>
              <a:rPr lang="fr-BE" altLang="en-US" sz="1800" b="0" dirty="0" err="1" smtClean="0">
                <a:solidFill>
                  <a:srgbClr val="0070C0"/>
                </a:solidFill>
              </a:rPr>
              <a:t>required</a:t>
            </a:r>
            <a:r>
              <a:rPr lang="fr-BE" altLang="en-US" sz="1800" b="0" dirty="0" smtClean="0">
                <a:solidFill>
                  <a:srgbClr val="0070C0"/>
                </a:solidFill>
              </a:rPr>
              <a:t>: a </a:t>
            </a:r>
            <a:r>
              <a:rPr lang="fr-BE" altLang="en-US" sz="1800" b="0" dirty="0" err="1" smtClean="0">
                <a:solidFill>
                  <a:srgbClr val="0070C0"/>
                </a:solidFill>
              </a:rPr>
              <a:t>number</a:t>
            </a:r>
            <a:r>
              <a:rPr lang="fr-BE" altLang="en-US" sz="1800" b="0" dirty="0" smtClean="0">
                <a:solidFill>
                  <a:srgbClr val="0070C0"/>
                </a:solidFill>
              </a:rPr>
              <a:t> of </a:t>
            </a:r>
            <a:r>
              <a:rPr lang="fr-BE" altLang="en-US" sz="1800" b="0" dirty="0" err="1" smtClean="0">
                <a:solidFill>
                  <a:srgbClr val="0070C0"/>
                </a:solidFill>
              </a:rPr>
              <a:t>precautions</a:t>
            </a:r>
            <a:r>
              <a:rPr lang="fr-BE" altLang="en-US" sz="1800" b="0" dirty="0" smtClean="0">
                <a:solidFill>
                  <a:srgbClr val="0070C0"/>
                </a:solidFill>
              </a:rPr>
              <a:t>, </a:t>
            </a:r>
            <a:r>
              <a:rPr lang="fr-BE" altLang="en-US" sz="1800" b="0" dirty="0" err="1" smtClean="0">
                <a:solidFill>
                  <a:srgbClr val="0070C0"/>
                </a:solidFill>
              </a:rPr>
              <a:t>mainly</a:t>
            </a:r>
            <a:r>
              <a:rPr lang="fr-BE" altLang="en-US" sz="1800" b="0" dirty="0" smtClean="0">
                <a:solidFill>
                  <a:srgbClr val="0070C0"/>
                </a:solidFill>
              </a:rPr>
              <a:t> via </a:t>
            </a:r>
            <a:r>
              <a:rPr lang="fr-BE" altLang="en-US" sz="1800" b="0" dirty="0" err="1" smtClean="0">
                <a:solidFill>
                  <a:srgbClr val="0070C0"/>
                </a:solidFill>
              </a:rPr>
              <a:t>adequate</a:t>
            </a:r>
            <a:r>
              <a:rPr lang="fr-BE" altLang="en-US" sz="1800" b="0" dirty="0" smtClean="0">
                <a:solidFill>
                  <a:srgbClr val="0070C0"/>
                </a:solidFill>
              </a:rPr>
              <a:t> clauses in the licence agreement</a:t>
            </a:r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b="0" i="0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i="0" dirty="0" smtClean="0">
                <a:solidFill>
                  <a:srgbClr val="0070C0"/>
                </a:solidFill>
              </a:rPr>
              <a:t>For more information, check the IP </a:t>
            </a:r>
            <a:r>
              <a:rPr lang="fr-BE" altLang="en-US" sz="1800" i="0" dirty="0" err="1" smtClean="0">
                <a:solidFill>
                  <a:srgbClr val="0070C0"/>
                </a:solidFill>
              </a:rPr>
              <a:t>Annex</a:t>
            </a:r>
            <a:r>
              <a:rPr lang="fr-BE" altLang="en-US" sz="1800" i="0" dirty="0" smtClean="0">
                <a:solidFill>
                  <a:srgbClr val="0070C0"/>
                </a:solidFill>
              </a:rPr>
              <a:t> to the Guidance</a:t>
            </a:r>
            <a:endParaRPr lang="fr-BE" altLang="en-US" sz="1800" i="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1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1844824"/>
            <a:ext cx="7488237" cy="4176688"/>
          </a:xfrm>
        </p:spPr>
        <p:txBody>
          <a:bodyPr/>
          <a:lstStyle/>
          <a:p>
            <a:pPr algn="ctr" eaLnBrk="1" hangingPunct="1"/>
            <a:endParaRPr lang="fr-BE" altLang="en-US" sz="3200" dirty="0" smtClean="0"/>
          </a:p>
          <a:p>
            <a:pPr algn="ctr" eaLnBrk="1" hangingPunct="1"/>
            <a:r>
              <a:rPr lang="fr-BE" altLang="en-US" sz="3200" dirty="0" smtClean="0"/>
              <a:t>Thank you for your attention!</a:t>
            </a:r>
          </a:p>
          <a:p>
            <a:pPr algn="ctr" eaLnBrk="1" hangingPunct="1"/>
            <a:endParaRPr lang="fr-BE" altLang="en-US" sz="2400" dirty="0" smtClean="0"/>
          </a:p>
          <a:p>
            <a:pPr algn="ctr" eaLnBrk="1" hangingPunct="1"/>
            <a:r>
              <a:rPr lang="fr-BE" altLang="en-US" sz="2400" dirty="0" smtClean="0"/>
              <a:t>Any question?</a:t>
            </a:r>
          </a:p>
          <a:p>
            <a:pPr algn="ctr" eaLnBrk="1" hangingPunct="1"/>
            <a:endParaRPr lang="fr-BE" altLang="en-US" sz="2400" dirty="0" smtClean="0"/>
          </a:p>
          <a:p>
            <a:pPr lvl="0" algn="just">
              <a:buClr>
                <a:srgbClr val="FFFFFF"/>
              </a:buClr>
            </a:pPr>
            <a:r>
              <a:rPr lang="fr-BE" altLang="en-US" sz="1400" dirty="0" err="1">
                <a:solidFill>
                  <a:srgbClr val="FFFFFF"/>
                </a:solidFill>
              </a:rPr>
              <a:t>Disclaimer</a:t>
            </a:r>
            <a:r>
              <a:rPr lang="fr-BE" altLang="en-US" sz="1400" dirty="0">
                <a:solidFill>
                  <a:srgbClr val="FFFFFF"/>
                </a:solidFill>
              </a:rPr>
              <a:t>: </a:t>
            </a:r>
            <a:r>
              <a:rPr lang="fr-BE" altLang="en-US" sz="1400" b="0" dirty="0">
                <a:solidFill>
                  <a:srgbClr val="FFFFFF"/>
                </a:solidFill>
              </a:rPr>
              <a:t>the information and </a:t>
            </a:r>
            <a:r>
              <a:rPr lang="fr-BE" altLang="en-US" sz="1400" b="0" dirty="0" err="1">
                <a:solidFill>
                  <a:srgbClr val="FFFFFF"/>
                </a:solidFill>
              </a:rPr>
              <a:t>views</a:t>
            </a:r>
            <a:r>
              <a:rPr lang="fr-BE" altLang="en-US" sz="1400" b="0" dirty="0">
                <a:solidFill>
                  <a:srgbClr val="FFFFFF"/>
                </a:solidFill>
              </a:rPr>
              <a:t> </a:t>
            </a:r>
            <a:r>
              <a:rPr lang="fr-BE" altLang="en-US" sz="1400" b="0" dirty="0" err="1">
                <a:solidFill>
                  <a:srgbClr val="FFFFFF"/>
                </a:solidFill>
              </a:rPr>
              <a:t>expressed</a:t>
            </a:r>
            <a:r>
              <a:rPr lang="fr-BE" altLang="en-US" sz="1400" b="0" dirty="0">
                <a:solidFill>
                  <a:srgbClr val="FFFFFF"/>
                </a:solidFill>
              </a:rPr>
              <a:t> in </a:t>
            </a:r>
            <a:r>
              <a:rPr lang="fr-BE" altLang="en-US" sz="1400" b="0" dirty="0" err="1">
                <a:solidFill>
                  <a:srgbClr val="FFFFFF"/>
                </a:solidFill>
              </a:rPr>
              <a:t>this</a:t>
            </a:r>
            <a:r>
              <a:rPr lang="fr-BE" altLang="en-US" sz="1400" b="0" dirty="0">
                <a:solidFill>
                  <a:srgbClr val="FFFFFF"/>
                </a:solidFill>
              </a:rPr>
              <a:t> </a:t>
            </a:r>
            <a:r>
              <a:rPr lang="fr-BE" altLang="en-US" sz="1400" b="0" dirty="0" err="1">
                <a:solidFill>
                  <a:srgbClr val="FFFFFF"/>
                </a:solidFill>
              </a:rPr>
              <a:t>presentation</a:t>
            </a:r>
            <a:r>
              <a:rPr lang="fr-BE" altLang="en-US" sz="1400" b="0" dirty="0">
                <a:solidFill>
                  <a:srgbClr val="FFFFFF"/>
                </a:solidFill>
              </a:rPr>
              <a:t> do not </a:t>
            </a:r>
            <a:r>
              <a:rPr lang="fr-BE" altLang="en-US" sz="1400" b="0" dirty="0" err="1">
                <a:solidFill>
                  <a:srgbClr val="FFFFFF"/>
                </a:solidFill>
              </a:rPr>
              <a:t>necessarily</a:t>
            </a:r>
            <a:r>
              <a:rPr lang="fr-BE" altLang="en-US" sz="1400" b="0" dirty="0">
                <a:solidFill>
                  <a:srgbClr val="FFFFFF"/>
                </a:solidFill>
              </a:rPr>
              <a:t> </a:t>
            </a:r>
            <a:r>
              <a:rPr lang="fr-BE" altLang="en-US" sz="1400" b="0" dirty="0" err="1">
                <a:solidFill>
                  <a:srgbClr val="FFFFFF"/>
                </a:solidFill>
              </a:rPr>
              <a:t>reflect</a:t>
            </a:r>
            <a:r>
              <a:rPr lang="fr-BE" altLang="en-US" sz="1400" b="0" dirty="0">
                <a:solidFill>
                  <a:srgbClr val="FFFFFF"/>
                </a:solidFill>
              </a:rPr>
              <a:t> the official position of the European Commission</a:t>
            </a:r>
            <a:r>
              <a:rPr lang="fr-BE" altLang="en-US" sz="1400" b="0" dirty="0" smtClean="0">
                <a:solidFill>
                  <a:srgbClr val="FFFFFF"/>
                </a:solidFill>
              </a:rPr>
              <a:t>.</a:t>
            </a:r>
          </a:p>
          <a:p>
            <a:pPr lvl="0" algn="just">
              <a:buClr>
                <a:srgbClr val="FFFFFF"/>
              </a:buClr>
            </a:pPr>
            <a:endParaRPr lang="fr-BE" altLang="en-US" sz="1400" b="0" dirty="0" smtClean="0">
              <a:solidFill>
                <a:srgbClr val="FFFFFF"/>
              </a:solidFill>
            </a:endParaRPr>
          </a:p>
          <a:p>
            <a:pPr lvl="0" algn="just">
              <a:buClr>
                <a:srgbClr val="FFFFFF"/>
              </a:buClr>
            </a:pPr>
            <a:r>
              <a:rPr lang="fr-BE" altLang="en-US" sz="1400" dirty="0" smtClean="0">
                <a:solidFill>
                  <a:srgbClr val="FFFFFF"/>
                </a:solidFill>
              </a:rPr>
              <a:t>Copyright</a:t>
            </a:r>
            <a:r>
              <a:rPr lang="fr-BE" altLang="en-US" sz="1400" b="0" dirty="0" smtClean="0">
                <a:solidFill>
                  <a:srgbClr val="FFFFFF"/>
                </a:solidFill>
              </a:rPr>
              <a:t>: European Union, 2019 – </a:t>
            </a:r>
            <a:r>
              <a:rPr lang="fr-BE" altLang="en-US" sz="1400" b="0" dirty="0" err="1" smtClean="0">
                <a:solidFill>
                  <a:srgbClr val="FFFFFF"/>
                </a:solidFill>
              </a:rPr>
              <a:t>Reuse</a:t>
            </a:r>
            <a:r>
              <a:rPr lang="fr-BE" altLang="en-US" sz="1400" b="0" dirty="0" smtClean="0">
                <a:solidFill>
                  <a:srgbClr val="FFFFFF"/>
                </a:solidFill>
              </a:rPr>
              <a:t> of </a:t>
            </a:r>
            <a:r>
              <a:rPr lang="fr-BE" altLang="en-US" sz="1400" b="0" dirty="0" err="1" smtClean="0">
                <a:solidFill>
                  <a:srgbClr val="FFFFFF"/>
                </a:solidFill>
              </a:rPr>
              <a:t>this</a:t>
            </a:r>
            <a:r>
              <a:rPr lang="fr-BE" altLang="en-US" sz="1400" b="0" dirty="0" smtClean="0">
                <a:solidFill>
                  <a:srgbClr val="FFFFFF"/>
                </a:solidFill>
              </a:rPr>
              <a:t> </a:t>
            </a:r>
            <a:r>
              <a:rPr lang="fr-BE" altLang="en-US" sz="1400" b="0" dirty="0" err="1" smtClean="0">
                <a:solidFill>
                  <a:srgbClr val="FFFFFF"/>
                </a:solidFill>
              </a:rPr>
              <a:t>presentation</a:t>
            </a:r>
            <a:r>
              <a:rPr lang="fr-BE" altLang="en-US" sz="1400" b="0" dirty="0" smtClean="0">
                <a:solidFill>
                  <a:srgbClr val="FFFFFF"/>
                </a:solidFill>
              </a:rPr>
              <a:t> </a:t>
            </a:r>
            <a:r>
              <a:rPr lang="fr-BE" altLang="en-US" sz="1400" b="0" dirty="0" err="1" smtClean="0">
                <a:solidFill>
                  <a:srgbClr val="FFFFFF"/>
                </a:solidFill>
              </a:rPr>
              <a:t>is</a:t>
            </a:r>
            <a:r>
              <a:rPr lang="fr-BE" altLang="en-US" sz="1400" b="0" dirty="0" smtClean="0">
                <a:solidFill>
                  <a:srgbClr val="FFFFFF"/>
                </a:solidFill>
              </a:rPr>
              <a:t> </a:t>
            </a:r>
            <a:r>
              <a:rPr lang="fr-BE" altLang="en-US" sz="1400" b="0" dirty="0" err="1" smtClean="0">
                <a:solidFill>
                  <a:srgbClr val="FFFFFF"/>
                </a:solidFill>
              </a:rPr>
              <a:t>authorised</a:t>
            </a:r>
            <a:r>
              <a:rPr lang="fr-BE" altLang="en-US" sz="1400" b="0" dirty="0" smtClean="0">
                <a:solidFill>
                  <a:srgbClr val="FFFFFF"/>
                </a:solidFill>
              </a:rPr>
              <a:t> </a:t>
            </a:r>
            <a:r>
              <a:rPr lang="fr-BE" altLang="en-US" sz="1400" b="0" dirty="0" err="1" smtClean="0">
                <a:solidFill>
                  <a:srgbClr val="FFFFFF"/>
                </a:solidFill>
              </a:rPr>
              <a:t>under</a:t>
            </a:r>
            <a:r>
              <a:rPr lang="fr-BE" altLang="en-US" sz="1400" b="0" dirty="0" smtClean="0">
                <a:solidFill>
                  <a:srgbClr val="FFFFFF"/>
                </a:solidFill>
              </a:rPr>
              <a:t> the </a:t>
            </a:r>
            <a:r>
              <a:rPr lang="fr-BE" altLang="en-US" sz="1400" b="0" dirty="0" err="1" smtClean="0">
                <a:solidFill>
                  <a:srgbClr val="FFFFFF"/>
                </a:solidFill>
              </a:rPr>
              <a:t>Creative</a:t>
            </a:r>
            <a:r>
              <a:rPr lang="fr-BE" altLang="en-US" sz="1400" b="0" dirty="0" smtClean="0">
                <a:solidFill>
                  <a:srgbClr val="FFFFFF"/>
                </a:solidFill>
              </a:rPr>
              <a:t> Commons CC BY 4.0. licence </a:t>
            </a:r>
            <a:endParaRPr lang="fr-BE" altLang="en-US" sz="1600" dirty="0"/>
          </a:p>
          <a:p>
            <a:pPr algn="r" eaLnBrk="1" hangingPunct="1"/>
            <a:endParaRPr lang="fr-BE" altLang="en-US" sz="1600" dirty="0" smtClean="0"/>
          </a:p>
          <a:p>
            <a:pPr algn="r" eaLnBrk="1" hangingPunct="1"/>
            <a:r>
              <a:rPr lang="fr-BE" altLang="en-US" sz="1600" dirty="0" smtClean="0"/>
              <a:t>Jean-Paul TRIAILLE</a:t>
            </a:r>
          </a:p>
          <a:p>
            <a:pPr algn="r" eaLnBrk="1" hangingPunct="1"/>
            <a:r>
              <a:rPr lang="fr-BE" altLang="en-US" sz="1600" dirty="0" smtClean="0"/>
              <a:t>Central IP Service (CIPS), DG JRC</a:t>
            </a:r>
          </a:p>
          <a:p>
            <a:pPr algn="r" eaLnBrk="1" hangingPunct="1"/>
            <a:r>
              <a:rPr lang="fr-BE" altLang="en-US" sz="1200" dirty="0"/>
              <a:t>j</a:t>
            </a:r>
            <a:r>
              <a:rPr lang="fr-BE" altLang="en-US" sz="1200" dirty="0" smtClean="0"/>
              <a:t>ean-paul.triaille@ec.europa.eu</a:t>
            </a:r>
            <a:endParaRPr lang="fr-FR" altLang="en-US" sz="1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5517232"/>
            <a:ext cx="1192540" cy="41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51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7916416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/>
            <a:r>
              <a:rPr lang="fr-FR" altLang="en-US" sz="3200" kern="0" dirty="0" smtClean="0"/>
              <a:t>Key concepts about IP </a:t>
            </a:r>
            <a:r>
              <a:rPr lang="fr-FR" altLang="en-US" sz="3200" kern="0" dirty="0" err="1" smtClean="0"/>
              <a:t>rights</a:t>
            </a:r>
            <a:r>
              <a:rPr lang="fr-FR" altLang="en-US" sz="3200" kern="0" dirty="0" smtClean="0"/>
              <a:t>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800" dirty="0" smtClean="0"/>
              <a:t>"A set of </a:t>
            </a:r>
            <a:r>
              <a:rPr lang="fr-BE" altLang="en-US" sz="1800" b="1" dirty="0" smtClean="0"/>
              <a:t>exclusive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rights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granted</a:t>
            </a:r>
            <a:r>
              <a:rPr lang="fr-BE" altLang="en-US" sz="1800" dirty="0" smtClean="0"/>
              <a:t> by </a:t>
            </a:r>
            <a:r>
              <a:rPr lang="fr-BE" altLang="en-US" sz="1800" dirty="0" err="1" smtClean="0"/>
              <a:t>law</a:t>
            </a:r>
            <a:r>
              <a:rPr lang="fr-BE" altLang="en-US" sz="1800" dirty="0" smtClean="0"/>
              <a:t> to </a:t>
            </a:r>
            <a:r>
              <a:rPr lang="fr-BE" altLang="en-US" sz="1800" dirty="0" err="1" smtClean="0"/>
              <a:t>some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persons</a:t>
            </a:r>
            <a:r>
              <a:rPr lang="fr-BE" altLang="en-US" sz="1800" dirty="0" smtClean="0"/>
              <a:t> 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800" dirty="0" smtClean="0"/>
              <a:t>on the </a:t>
            </a:r>
            <a:r>
              <a:rPr lang="fr-BE" altLang="en-US" sz="1800" b="1" dirty="0" err="1" smtClean="0"/>
              <a:t>creations</a:t>
            </a:r>
            <a:r>
              <a:rPr lang="fr-BE" altLang="en-US" sz="1800" b="1" dirty="0" smtClean="0"/>
              <a:t> of </a:t>
            </a:r>
            <a:r>
              <a:rPr lang="fr-BE" altLang="en-US" sz="1800" b="1" dirty="0" err="1" smtClean="0"/>
              <a:t>their</a:t>
            </a:r>
            <a:r>
              <a:rPr lang="fr-BE" altLang="en-US" sz="1800" b="1" dirty="0" smtClean="0"/>
              <a:t> </a:t>
            </a:r>
            <a:r>
              <a:rPr lang="fr-BE" altLang="en-US" sz="1800" b="1" dirty="0" err="1" smtClean="0"/>
              <a:t>minds</a:t>
            </a:r>
            <a:r>
              <a:rPr lang="fr-BE" altLang="en-US" sz="1800" dirty="0" smtClean="0"/>
              <a:t>, 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800" dirty="0" err="1" smtClean="0"/>
              <a:t>usually</a:t>
            </a:r>
            <a:r>
              <a:rPr lang="fr-BE" altLang="en-US" sz="1800" dirty="0" smtClean="0"/>
              <a:t> for a </a:t>
            </a:r>
            <a:r>
              <a:rPr lang="fr-BE" altLang="en-US" sz="1800" b="1" dirty="0" err="1" smtClean="0"/>
              <a:t>temporary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period</a:t>
            </a:r>
            <a:r>
              <a:rPr lang="fr-BE" altLang="en-US" sz="1800" dirty="0" smtClean="0"/>
              <a:t> of time, 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800" dirty="0" err="1" smtClean="0"/>
              <a:t>allowing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them</a:t>
            </a:r>
            <a:r>
              <a:rPr lang="fr-BE" altLang="en-US" sz="1800" dirty="0" smtClean="0"/>
              <a:t> to </a:t>
            </a:r>
            <a:r>
              <a:rPr lang="fr-BE" altLang="en-US" sz="1800" b="1" dirty="0" smtClean="0"/>
              <a:t>control use and exploitation </a:t>
            </a:r>
            <a:endParaRPr lang="fr-BE" altLang="en-US" sz="1800" b="1" dirty="0" smtClean="0"/>
          </a:p>
          <a:p>
            <a:pPr marL="0" indent="0" algn="ctr" eaLnBrk="1" hangingPunct="1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800" dirty="0" smtClean="0"/>
              <a:t>of </a:t>
            </a:r>
            <a:r>
              <a:rPr lang="fr-BE" altLang="en-US" sz="1800" dirty="0" err="1" smtClean="0"/>
              <a:t>these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creations</a:t>
            </a:r>
            <a:r>
              <a:rPr lang="fr-BE" altLang="en-US" sz="1800" dirty="0" smtClean="0"/>
              <a:t> by </a:t>
            </a:r>
            <a:r>
              <a:rPr lang="fr-BE" altLang="en-US" sz="1800" dirty="0" smtClean="0"/>
              <a:t>all </a:t>
            </a:r>
            <a:r>
              <a:rPr lang="fr-BE" altLang="en-US" sz="1800" dirty="0" err="1" smtClean="0"/>
              <a:t>others</a:t>
            </a:r>
            <a:r>
              <a:rPr lang="fr-BE" altLang="en-US" sz="1800" dirty="0" smtClean="0"/>
              <a:t>"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800" dirty="0" smtClean="0"/>
          </a:p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800" b="1" i="0" dirty="0" err="1" smtClean="0"/>
              <a:t>Examples</a:t>
            </a:r>
            <a:r>
              <a:rPr lang="fr-BE" altLang="en-US" sz="1800" b="1" i="0" dirty="0" smtClean="0"/>
              <a:t>:</a:t>
            </a:r>
          </a:p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800" i="0" dirty="0" smtClean="0"/>
          </a:p>
          <a:p>
            <a:pPr marL="400050" lvl="1" indent="0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800" b="0" i="0" dirty="0" smtClean="0"/>
              <a:t>Copyright on a </a:t>
            </a:r>
            <a:r>
              <a:rPr lang="fr-BE" altLang="en-US" sz="1800" b="0" i="0" dirty="0" err="1" smtClean="0"/>
              <a:t>manuscript</a:t>
            </a:r>
            <a:r>
              <a:rPr lang="fr-BE" altLang="en-US" sz="1800" b="0" i="0" dirty="0" smtClean="0"/>
              <a:t> or on a software</a:t>
            </a:r>
          </a:p>
          <a:p>
            <a:pPr marL="400050" lvl="1" indent="0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800" b="0" i="0" dirty="0" smtClean="0"/>
              <a:t>Patent on a </a:t>
            </a:r>
            <a:r>
              <a:rPr lang="fr-BE" altLang="en-US" sz="1800" b="0" i="0" dirty="0" err="1" smtClean="0"/>
              <a:t>medicinal</a:t>
            </a:r>
            <a:r>
              <a:rPr lang="fr-BE" altLang="en-US" sz="1800" b="0" i="0" dirty="0" smtClean="0"/>
              <a:t> </a:t>
            </a:r>
            <a:r>
              <a:rPr lang="fr-BE" altLang="en-US" sz="1800" b="0" i="0" dirty="0" err="1" smtClean="0"/>
              <a:t>formulae</a:t>
            </a:r>
            <a:r>
              <a:rPr lang="fr-BE" altLang="en-US" sz="1800" b="0" i="0" dirty="0" smtClean="0"/>
              <a:t> or on a </a:t>
            </a:r>
            <a:r>
              <a:rPr lang="fr-BE" altLang="en-US" sz="1800" b="0" i="0" dirty="0" err="1" smtClean="0"/>
              <a:t>piece</a:t>
            </a:r>
            <a:r>
              <a:rPr lang="fr-BE" altLang="en-US" sz="1800" b="0" i="0" dirty="0" smtClean="0"/>
              <a:t> of </a:t>
            </a:r>
            <a:r>
              <a:rPr lang="fr-BE" altLang="en-US" sz="1800" b="0" i="0" dirty="0" err="1" smtClean="0"/>
              <a:t>machinery</a:t>
            </a:r>
            <a:endParaRPr lang="fr-BE" altLang="en-US" sz="1800" b="0" i="0" dirty="0" smtClean="0"/>
          </a:p>
          <a:p>
            <a:pPr marL="400050" lvl="1" indent="0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800" b="0" i="0" dirty="0" smtClean="0"/>
              <a:t>Design </a:t>
            </a:r>
            <a:r>
              <a:rPr lang="fr-BE" altLang="en-US" sz="1800" b="0" i="0" dirty="0" smtClean="0"/>
              <a:t>right on the </a:t>
            </a:r>
            <a:r>
              <a:rPr lang="fr-BE" altLang="en-US" sz="1800" b="0" i="0" dirty="0" err="1" smtClean="0"/>
              <a:t>shape</a:t>
            </a:r>
            <a:r>
              <a:rPr lang="fr-BE" altLang="en-US" sz="1800" b="0" i="0" dirty="0" smtClean="0"/>
              <a:t> of a </a:t>
            </a:r>
            <a:r>
              <a:rPr lang="fr-BE" altLang="en-US" sz="1800" b="0" i="0" dirty="0" err="1" smtClean="0"/>
              <a:t>product</a:t>
            </a:r>
            <a:endParaRPr lang="fr-BE" altLang="en-US" sz="1800" b="0" i="0" dirty="0" smtClean="0"/>
          </a:p>
          <a:p>
            <a:pPr marL="400050" lvl="1" indent="0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800" b="0" dirty="0" err="1" smtClean="0"/>
              <a:t>Database</a:t>
            </a:r>
            <a:r>
              <a:rPr lang="fr-BE" altLang="en-US" sz="1800" b="0" dirty="0" smtClean="0"/>
              <a:t> right on a </a:t>
            </a:r>
            <a:r>
              <a:rPr lang="fr-BE" altLang="en-US" sz="1800" b="0" dirty="0" err="1" smtClean="0"/>
              <a:t>dataset</a:t>
            </a:r>
            <a:endParaRPr lang="fr-BE" altLang="en-US" sz="1800" b="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400" i="0" dirty="0" smtClean="0"/>
          </a:p>
        </p:txBody>
      </p:sp>
    </p:spTree>
    <p:extLst>
      <p:ext uri="{BB962C8B-B14F-4D97-AF65-F5344CB8AC3E}">
        <p14:creationId xmlns:p14="http://schemas.microsoft.com/office/powerpoint/2010/main" val="380676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7916416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/>
            <a:r>
              <a:rPr lang="fr-FR" altLang="en-US" sz="3200" kern="0" dirty="0"/>
              <a:t>Key concepts about IP </a:t>
            </a:r>
            <a:r>
              <a:rPr lang="fr-FR" altLang="en-US" sz="3200" kern="0" dirty="0" err="1"/>
              <a:t>rights</a:t>
            </a:r>
            <a:r>
              <a:rPr lang="fr-FR" altLang="en-US" sz="3200" kern="0" dirty="0"/>
              <a:t>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435280" cy="3529013"/>
          </a:xfrm>
        </p:spPr>
        <p:txBody>
          <a:bodyPr/>
          <a:lstStyle/>
          <a:p>
            <a:pPr marL="0" indent="0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400" dirty="0" smtClean="0"/>
              <a:t>"A </a:t>
            </a:r>
            <a:r>
              <a:rPr lang="fr-BE" altLang="en-US" sz="1400" dirty="0"/>
              <a:t>set of </a:t>
            </a:r>
            <a:r>
              <a:rPr lang="fr-BE" altLang="en-US" sz="1400" b="1" dirty="0">
                <a:solidFill>
                  <a:srgbClr val="FF0000"/>
                </a:solidFill>
              </a:rPr>
              <a:t>exclusive</a:t>
            </a:r>
            <a:r>
              <a:rPr lang="fr-BE" altLang="en-US" sz="1400" dirty="0">
                <a:solidFill>
                  <a:srgbClr val="FF0000"/>
                </a:solidFill>
              </a:rPr>
              <a:t> </a:t>
            </a:r>
            <a:r>
              <a:rPr lang="fr-BE" altLang="en-US" sz="1400" dirty="0" err="1"/>
              <a:t>rights</a:t>
            </a:r>
            <a:r>
              <a:rPr lang="fr-BE" altLang="en-US" sz="1400" dirty="0"/>
              <a:t> </a:t>
            </a:r>
            <a:r>
              <a:rPr lang="fr-BE" altLang="en-US" sz="1400" dirty="0" err="1"/>
              <a:t>granted</a:t>
            </a:r>
            <a:r>
              <a:rPr lang="fr-BE" altLang="en-US" sz="1400" dirty="0"/>
              <a:t> by </a:t>
            </a:r>
            <a:r>
              <a:rPr lang="fr-BE" altLang="en-US" sz="1400" dirty="0" err="1"/>
              <a:t>law</a:t>
            </a:r>
            <a:r>
              <a:rPr lang="fr-BE" altLang="en-US" sz="1400" dirty="0"/>
              <a:t> to </a:t>
            </a:r>
            <a:r>
              <a:rPr lang="fr-BE" altLang="en-US" sz="1400" dirty="0" err="1"/>
              <a:t>some</a:t>
            </a:r>
            <a:r>
              <a:rPr lang="fr-BE" altLang="en-US" sz="1400" dirty="0"/>
              <a:t> </a:t>
            </a:r>
            <a:r>
              <a:rPr lang="fr-BE" altLang="en-US" sz="1400" dirty="0" err="1"/>
              <a:t>persons</a:t>
            </a:r>
            <a:r>
              <a:rPr lang="fr-BE" altLang="en-US" sz="1400" dirty="0"/>
              <a:t> </a:t>
            </a:r>
            <a:r>
              <a:rPr lang="fr-BE" altLang="en-US" sz="1400" dirty="0" smtClean="0"/>
              <a:t>on </a:t>
            </a:r>
            <a:r>
              <a:rPr lang="fr-BE" altLang="en-US" sz="1400" dirty="0"/>
              <a:t>the </a:t>
            </a:r>
            <a:r>
              <a:rPr lang="fr-BE" altLang="en-US" sz="1400" b="1" dirty="0" err="1"/>
              <a:t>creations</a:t>
            </a:r>
            <a:r>
              <a:rPr lang="fr-BE" altLang="en-US" sz="1400" b="1" dirty="0"/>
              <a:t> of </a:t>
            </a:r>
            <a:r>
              <a:rPr lang="fr-BE" altLang="en-US" sz="1400" b="1" dirty="0" err="1"/>
              <a:t>their</a:t>
            </a:r>
            <a:r>
              <a:rPr lang="fr-BE" altLang="en-US" sz="1400" b="1" dirty="0"/>
              <a:t> </a:t>
            </a:r>
            <a:r>
              <a:rPr lang="fr-BE" altLang="en-US" sz="1400" b="1" dirty="0" err="1"/>
              <a:t>minds</a:t>
            </a:r>
            <a:r>
              <a:rPr lang="fr-BE" altLang="en-US" sz="1400" dirty="0"/>
              <a:t>, </a:t>
            </a:r>
            <a:r>
              <a:rPr lang="fr-BE" altLang="en-US" sz="1400" dirty="0" err="1" smtClean="0"/>
              <a:t>usually</a:t>
            </a:r>
            <a:r>
              <a:rPr lang="fr-BE" altLang="en-US" sz="1400" dirty="0" smtClean="0"/>
              <a:t> </a:t>
            </a:r>
            <a:r>
              <a:rPr lang="fr-BE" altLang="en-US" sz="1400" dirty="0"/>
              <a:t>for a </a:t>
            </a:r>
            <a:r>
              <a:rPr lang="fr-BE" altLang="en-US" sz="1400" b="1" dirty="0" err="1"/>
              <a:t>temporary</a:t>
            </a:r>
            <a:r>
              <a:rPr lang="fr-BE" altLang="en-US" sz="1400" dirty="0"/>
              <a:t> </a:t>
            </a:r>
            <a:r>
              <a:rPr lang="fr-BE" altLang="en-US" sz="1400" dirty="0" err="1"/>
              <a:t>period</a:t>
            </a:r>
            <a:r>
              <a:rPr lang="fr-BE" altLang="en-US" sz="1400" dirty="0"/>
              <a:t> of time, </a:t>
            </a:r>
            <a:r>
              <a:rPr lang="fr-BE" altLang="en-US" sz="1400" dirty="0" err="1" smtClean="0"/>
              <a:t>allowing</a:t>
            </a:r>
            <a:r>
              <a:rPr lang="fr-BE" altLang="en-US" sz="1400" dirty="0" smtClean="0"/>
              <a:t> </a:t>
            </a:r>
            <a:r>
              <a:rPr lang="fr-BE" altLang="en-US" sz="1400" dirty="0" err="1"/>
              <a:t>them</a:t>
            </a:r>
            <a:r>
              <a:rPr lang="fr-BE" altLang="en-US" sz="1400" dirty="0"/>
              <a:t> to </a:t>
            </a:r>
            <a:r>
              <a:rPr lang="fr-BE" altLang="en-US" sz="1400" b="1" dirty="0">
                <a:solidFill>
                  <a:srgbClr val="FF0000"/>
                </a:solidFill>
              </a:rPr>
              <a:t>control use and exploitation</a:t>
            </a:r>
            <a:r>
              <a:rPr lang="fr-BE" altLang="en-US" sz="1400" b="1" dirty="0"/>
              <a:t> </a:t>
            </a:r>
            <a:r>
              <a:rPr lang="fr-BE" altLang="en-US" sz="1400" dirty="0"/>
              <a:t>of </a:t>
            </a:r>
            <a:r>
              <a:rPr lang="fr-BE" altLang="en-US" sz="1400" dirty="0" err="1"/>
              <a:t>these</a:t>
            </a:r>
            <a:r>
              <a:rPr lang="fr-BE" altLang="en-US" sz="1400" dirty="0"/>
              <a:t> </a:t>
            </a:r>
            <a:r>
              <a:rPr lang="fr-BE" altLang="en-US" sz="1400" dirty="0" err="1"/>
              <a:t>creations</a:t>
            </a:r>
            <a:r>
              <a:rPr lang="fr-BE" altLang="en-US" sz="1400" dirty="0"/>
              <a:t> by </a:t>
            </a:r>
            <a:r>
              <a:rPr lang="fr-BE" altLang="en-US" sz="1400" dirty="0" err="1" smtClean="0"/>
              <a:t>others</a:t>
            </a:r>
            <a:r>
              <a:rPr lang="fr-BE" altLang="en-US" sz="1400" dirty="0" smtClean="0"/>
              <a:t>"</a:t>
            </a:r>
            <a:endParaRPr lang="fr-BE" altLang="en-US" sz="1400" i="0" dirty="0" smtClean="0"/>
          </a:p>
          <a:p>
            <a:pPr marL="457200" lvl="1" indent="0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b="0" dirty="0" smtClean="0"/>
          </a:p>
          <a:p>
            <a:pPr marL="0" lvl="1" indent="0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dirty="0" smtClean="0">
                <a:solidFill>
                  <a:srgbClr val="FF0000"/>
                </a:solidFill>
              </a:rPr>
              <a:t>Exclusive:</a:t>
            </a:r>
          </a:p>
          <a:p>
            <a:pPr marL="0" lvl="1" indent="0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b="0" dirty="0" smtClean="0"/>
              <a:t>A </a:t>
            </a:r>
            <a:r>
              <a:rPr lang="fr-BE" altLang="en-US" b="0" dirty="0" smtClean="0"/>
              <a:t>sort </a:t>
            </a:r>
            <a:r>
              <a:rPr lang="fr-BE" altLang="en-US" b="0" dirty="0" smtClean="0"/>
              <a:t>of </a:t>
            </a:r>
            <a:r>
              <a:rPr lang="fr-BE" altLang="en-US" b="0" dirty="0" err="1" smtClean="0"/>
              <a:t>legal</a:t>
            </a:r>
            <a:r>
              <a:rPr lang="fr-BE" altLang="en-US" b="0" dirty="0" smtClean="0"/>
              <a:t> </a:t>
            </a:r>
            <a:r>
              <a:rPr lang="fr-BE" altLang="en-US" b="0" dirty="0" err="1" smtClean="0"/>
              <a:t>monopoly</a:t>
            </a:r>
            <a:r>
              <a:rPr lang="fr-BE" altLang="en-US" b="0" dirty="0" smtClean="0"/>
              <a:t> for the IP </a:t>
            </a:r>
            <a:r>
              <a:rPr lang="fr-BE" altLang="en-US" b="0" dirty="0" err="1" smtClean="0"/>
              <a:t>owner</a:t>
            </a:r>
            <a:r>
              <a:rPr lang="fr-BE" altLang="en-US" b="0" dirty="0" smtClean="0"/>
              <a:t> (at the exclusion of </a:t>
            </a:r>
            <a:r>
              <a:rPr lang="fr-BE" altLang="en-US" b="0" dirty="0" smtClean="0"/>
              <a:t>all </a:t>
            </a:r>
            <a:r>
              <a:rPr lang="fr-BE" altLang="en-US" b="0" dirty="0" err="1" smtClean="0"/>
              <a:t>others</a:t>
            </a:r>
            <a:r>
              <a:rPr lang="fr-BE" altLang="en-US" b="0" dirty="0" smtClean="0"/>
              <a:t>)</a:t>
            </a:r>
          </a:p>
          <a:p>
            <a:pPr marL="0" lvl="1" indent="0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dirty="0"/>
          </a:p>
          <a:p>
            <a:pPr marL="0" lvl="1" indent="0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dirty="0" smtClean="0">
                <a:solidFill>
                  <a:srgbClr val="FF0000"/>
                </a:solidFill>
              </a:rPr>
              <a:t>Control use and exploitation:</a:t>
            </a:r>
          </a:p>
          <a:p>
            <a:pPr marL="0" lvl="1" indent="0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b="0" dirty="0" smtClean="0"/>
              <a:t>Right to </a:t>
            </a:r>
            <a:r>
              <a:rPr lang="fr-BE" altLang="en-US" b="0" dirty="0" err="1" smtClean="0"/>
              <a:t>prevent</a:t>
            </a:r>
            <a:r>
              <a:rPr lang="fr-BE" altLang="en-US" b="0" dirty="0" smtClean="0"/>
              <a:t> </a:t>
            </a:r>
            <a:r>
              <a:rPr lang="fr-BE" altLang="en-US" b="0" dirty="0" err="1" smtClean="0"/>
              <a:t>others</a:t>
            </a:r>
            <a:r>
              <a:rPr lang="fr-BE" altLang="en-US" b="0" dirty="0" smtClean="0"/>
              <a:t> </a:t>
            </a:r>
            <a:r>
              <a:rPr lang="fr-BE" altLang="en-US" b="0" dirty="0" err="1" smtClean="0"/>
              <a:t>from</a:t>
            </a:r>
            <a:r>
              <a:rPr lang="fr-BE" altLang="en-US" b="0" dirty="0" smtClean="0"/>
              <a:t> </a:t>
            </a:r>
            <a:r>
              <a:rPr lang="fr-BE" altLang="en-US" b="0" dirty="0" err="1" smtClean="0"/>
              <a:t>using</a:t>
            </a:r>
            <a:r>
              <a:rPr lang="fr-BE" altLang="en-US" b="0" dirty="0" smtClean="0"/>
              <a:t> or </a:t>
            </a:r>
            <a:r>
              <a:rPr lang="fr-BE" altLang="en-US" b="0" dirty="0" err="1" smtClean="0"/>
              <a:t>exploiting</a:t>
            </a:r>
            <a:r>
              <a:rPr lang="fr-BE" altLang="en-US" b="0" dirty="0" smtClean="0"/>
              <a:t>	</a:t>
            </a:r>
          </a:p>
          <a:p>
            <a:pPr marL="0" lvl="1" indent="0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b="0" dirty="0" smtClean="0"/>
              <a:t>Right to </a:t>
            </a:r>
            <a:r>
              <a:rPr lang="fr-BE" altLang="en-US" b="0" dirty="0" err="1" smtClean="0"/>
              <a:t>authorise</a:t>
            </a:r>
            <a:r>
              <a:rPr lang="fr-BE" altLang="en-US" b="0" dirty="0" smtClean="0"/>
              <a:t> </a:t>
            </a:r>
            <a:r>
              <a:rPr lang="fr-BE" altLang="en-US" b="0" dirty="0" err="1" smtClean="0"/>
              <a:t>others</a:t>
            </a:r>
            <a:r>
              <a:rPr lang="fr-BE" altLang="en-US" b="0" dirty="0" smtClean="0"/>
              <a:t> to use or exploit (licence)</a:t>
            </a:r>
          </a:p>
          <a:p>
            <a:pPr marL="0" lvl="1" indent="0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dirty="0" smtClean="0"/>
          </a:p>
          <a:p>
            <a:pPr marL="0" lvl="1" indent="0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dirty="0"/>
              <a:t>	</a:t>
            </a:r>
            <a:endParaRPr lang="fr-BE" altLang="en-US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400" i="0" dirty="0" smtClean="0"/>
          </a:p>
        </p:txBody>
      </p:sp>
    </p:spTree>
    <p:extLst>
      <p:ext uri="{BB962C8B-B14F-4D97-AF65-F5344CB8AC3E}">
        <p14:creationId xmlns:p14="http://schemas.microsoft.com/office/powerpoint/2010/main" val="321246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7916416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/>
            <a:r>
              <a:rPr lang="fr-FR" altLang="en-US" sz="3200" kern="0" dirty="0"/>
              <a:t>Key concepts about IP </a:t>
            </a:r>
            <a:r>
              <a:rPr lang="fr-FR" altLang="en-US" sz="3200" kern="0" dirty="0" err="1"/>
              <a:t>rights</a:t>
            </a:r>
            <a:r>
              <a:rPr lang="fr-FR" altLang="en-US" sz="3200" kern="0" dirty="0"/>
              <a:t>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435280" cy="3529013"/>
          </a:xfrm>
        </p:spPr>
        <p:txBody>
          <a:bodyPr/>
          <a:lstStyle/>
          <a:p>
            <a:pPr marL="0" lvl="1" indent="0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800" dirty="0" smtClean="0"/>
              <a:t>Types </a:t>
            </a:r>
            <a:r>
              <a:rPr lang="fr-BE" altLang="en-US" sz="1800" dirty="0" smtClean="0"/>
              <a:t>of </a:t>
            </a:r>
            <a:r>
              <a:rPr lang="fr-BE" altLang="en-US" sz="1800" dirty="0" err="1" smtClean="0"/>
              <a:t>activities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which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can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be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controlled</a:t>
            </a:r>
            <a:r>
              <a:rPr lang="fr-BE" altLang="en-US" sz="1800" dirty="0" smtClean="0"/>
              <a:t>/</a:t>
            </a:r>
            <a:r>
              <a:rPr lang="fr-BE" altLang="en-US" sz="1800" dirty="0" err="1" smtClean="0"/>
              <a:t>prohibited</a:t>
            </a:r>
            <a:r>
              <a:rPr lang="fr-BE" altLang="en-US" sz="1800" dirty="0" smtClean="0"/>
              <a:t>/</a:t>
            </a:r>
            <a:r>
              <a:rPr lang="fr-BE" altLang="en-US" sz="1800" dirty="0" err="1" smtClean="0"/>
              <a:t>licensed</a:t>
            </a:r>
            <a:r>
              <a:rPr lang="fr-BE" altLang="en-US" sz="1800" dirty="0"/>
              <a:t> </a:t>
            </a:r>
            <a:r>
              <a:rPr lang="fr-BE" altLang="en-US" sz="1800" dirty="0" smtClean="0"/>
              <a:t>(the « exclusive </a:t>
            </a:r>
            <a:r>
              <a:rPr lang="fr-BE" altLang="en-US" sz="1800" dirty="0" err="1" smtClean="0"/>
              <a:t>rights</a:t>
            </a:r>
            <a:r>
              <a:rPr lang="fr-BE" altLang="en-US" sz="1800" dirty="0" smtClean="0"/>
              <a:t> » of the IP </a:t>
            </a:r>
            <a:r>
              <a:rPr lang="fr-BE" altLang="en-US" sz="1800" dirty="0" err="1" smtClean="0"/>
              <a:t>owner</a:t>
            </a:r>
            <a:r>
              <a:rPr lang="fr-BE" altLang="en-US" sz="1800" dirty="0" smtClean="0"/>
              <a:t>):</a:t>
            </a:r>
            <a:endParaRPr lang="fr-BE" altLang="en-US" sz="1800" dirty="0" smtClean="0"/>
          </a:p>
          <a:p>
            <a:pPr marL="0" lvl="1" indent="0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800" dirty="0"/>
          </a:p>
          <a:p>
            <a:pPr marL="400050" lvl="2" indent="0">
              <a:lnSpc>
                <a:spcPct val="90000"/>
              </a:lnSpc>
              <a:buClr>
                <a:srgbClr val="002060"/>
              </a:buClr>
            </a:pPr>
            <a:r>
              <a:rPr lang="fr-BE" altLang="en-US" sz="1800" dirty="0" smtClean="0"/>
              <a:t>Copyright: reproduction, adaptation, </a:t>
            </a:r>
            <a:r>
              <a:rPr lang="fr-BE" altLang="en-US" sz="1800" dirty="0" smtClean="0"/>
              <a:t>distribution of </a:t>
            </a:r>
            <a:r>
              <a:rPr lang="fr-BE" altLang="en-US" sz="1800" dirty="0" err="1" smtClean="0"/>
              <a:t>exemplars</a:t>
            </a:r>
            <a:r>
              <a:rPr lang="fr-BE" altLang="en-US" sz="1800" dirty="0" smtClean="0"/>
              <a:t>, on-line communication, …</a:t>
            </a:r>
            <a:endParaRPr lang="fr-BE" altLang="en-US" sz="1800" dirty="0" smtClean="0"/>
          </a:p>
          <a:p>
            <a:pPr marL="400050" lvl="2" indent="0">
              <a:lnSpc>
                <a:spcPct val="90000"/>
              </a:lnSpc>
              <a:buClr>
                <a:srgbClr val="002060"/>
              </a:buClr>
            </a:pPr>
            <a:r>
              <a:rPr lang="fr-BE" altLang="en-US" sz="1800" dirty="0" smtClean="0"/>
              <a:t>Trade secrets: use, exploit, put to </a:t>
            </a:r>
            <a:r>
              <a:rPr lang="fr-BE" altLang="en-US" sz="1800" dirty="0" smtClean="0"/>
              <a:t>practice, …</a:t>
            </a:r>
            <a:endParaRPr lang="fr-BE" altLang="en-US" sz="1800" dirty="0" smtClean="0"/>
          </a:p>
          <a:p>
            <a:pPr marL="400050" lvl="2" indent="0">
              <a:lnSpc>
                <a:spcPct val="90000"/>
              </a:lnSpc>
              <a:buClr>
                <a:srgbClr val="002060"/>
              </a:buClr>
            </a:pPr>
            <a:r>
              <a:rPr lang="fr-BE" altLang="en-US" sz="1800" dirty="0" smtClean="0"/>
              <a:t>Patents</a:t>
            </a:r>
            <a:r>
              <a:rPr lang="fr-BE" altLang="en-US" sz="1800" dirty="0" smtClean="0"/>
              <a:t>: put to practice, commercialise, …</a:t>
            </a:r>
            <a:endParaRPr lang="fr-BE" altLang="en-US" sz="1800" dirty="0" smtClean="0"/>
          </a:p>
          <a:p>
            <a:pPr marL="0" lvl="1" indent="0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800" dirty="0"/>
              <a:t>	</a:t>
            </a:r>
            <a:endParaRPr lang="fr-BE" altLang="en-US" sz="1800" dirty="0" smtClean="0"/>
          </a:p>
          <a:p>
            <a:pPr marL="0" indent="0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800" i="0" dirty="0" err="1" smtClean="0"/>
              <a:t>IPRs</a:t>
            </a:r>
            <a:r>
              <a:rPr lang="fr-BE" altLang="en-US" sz="1800" i="0" dirty="0" smtClean="0"/>
              <a:t> are a </a:t>
            </a:r>
            <a:r>
              <a:rPr lang="fr-BE" altLang="en-US" sz="1800" b="1" i="0" dirty="0" err="1" smtClean="0"/>
              <a:t>powerful</a:t>
            </a:r>
            <a:r>
              <a:rPr lang="fr-BE" altLang="en-US" sz="1800" i="0" dirty="0" smtClean="0"/>
              <a:t> </a:t>
            </a:r>
            <a:r>
              <a:rPr lang="fr-BE" altLang="en-US" sz="1800" i="0" dirty="0" err="1" smtClean="0"/>
              <a:t>legal</a:t>
            </a:r>
            <a:r>
              <a:rPr lang="fr-BE" altLang="en-US" sz="1800" i="0" dirty="0" smtClean="0"/>
              <a:t> </a:t>
            </a:r>
            <a:r>
              <a:rPr lang="fr-BE" altLang="en-US" sz="1800" i="0" dirty="0" err="1" smtClean="0"/>
              <a:t>tool</a:t>
            </a:r>
            <a:r>
              <a:rPr lang="fr-BE" altLang="en-US" sz="1800" i="0" dirty="0" smtClean="0"/>
              <a:t> </a:t>
            </a:r>
            <a:r>
              <a:rPr lang="fr-BE" altLang="en-US" sz="1800" i="0" dirty="0" smtClean="0"/>
              <a:t>to control </a:t>
            </a:r>
            <a:r>
              <a:rPr lang="fr-BE" altLang="en-US" sz="1800" i="0" dirty="0" smtClean="0"/>
              <a:t>exploitation (</a:t>
            </a:r>
            <a:r>
              <a:rPr lang="fr-BE" altLang="en-US" sz="1800" i="0" dirty="0" err="1" smtClean="0"/>
              <a:t>authorise</a:t>
            </a:r>
            <a:r>
              <a:rPr lang="fr-BE" altLang="en-US" sz="1800" i="0" dirty="0" smtClean="0"/>
              <a:t>/</a:t>
            </a:r>
            <a:r>
              <a:rPr lang="fr-BE" altLang="en-US" sz="1800" i="0" dirty="0" err="1" smtClean="0"/>
              <a:t>prohibit</a:t>
            </a:r>
            <a:r>
              <a:rPr lang="fr-BE" altLang="en-US" sz="1800" i="0" dirty="0" smtClean="0"/>
              <a:t>): </a:t>
            </a:r>
            <a:r>
              <a:rPr lang="en-US" altLang="en-US" sz="1800" i="0" kern="1200" dirty="0" smtClean="0">
                <a:latin typeface="Verdana" pitchFamily="34" charset="0"/>
              </a:rPr>
              <a:t>in </a:t>
            </a:r>
            <a:r>
              <a:rPr lang="en-US" altLang="en-US" sz="1800" i="0" kern="1200" dirty="0">
                <a:latin typeface="Verdana" pitchFamily="34" charset="0"/>
              </a:rPr>
              <a:t>order to exploit an IP protected asset, one needs either the ownership or a </a:t>
            </a:r>
            <a:r>
              <a:rPr lang="en-US" altLang="en-US" sz="1800" i="0" kern="1200" dirty="0" err="1">
                <a:latin typeface="Verdana" pitchFamily="34" charset="0"/>
              </a:rPr>
              <a:t>licence</a:t>
            </a:r>
            <a:r>
              <a:rPr lang="en-US" altLang="en-US" sz="1800" i="0" kern="1200" dirty="0" smtClean="0">
                <a:latin typeface="Verdana" pitchFamily="34" charset="0"/>
              </a:rPr>
              <a:t>.</a:t>
            </a:r>
            <a:endParaRPr lang="fr-BE" altLang="en-US" sz="1800" i="0" dirty="0" smtClean="0"/>
          </a:p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800" i="0" dirty="0"/>
          </a:p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800" i="0" dirty="0" smtClean="0"/>
              <a:t>In the </a:t>
            </a:r>
            <a:r>
              <a:rPr lang="fr-BE" altLang="en-US" sz="1800" i="0" dirty="0" err="1" smtClean="0"/>
              <a:t>contract</a:t>
            </a:r>
            <a:r>
              <a:rPr lang="fr-BE" altLang="en-US" sz="1800" i="0" dirty="0" smtClean="0"/>
              <a:t> </a:t>
            </a:r>
            <a:r>
              <a:rPr lang="fr-BE" altLang="en-US" sz="1800" i="0" dirty="0" err="1" smtClean="0"/>
              <a:t>between</a:t>
            </a:r>
            <a:r>
              <a:rPr lang="fr-BE" altLang="en-US" sz="1800" i="0" dirty="0" smtClean="0"/>
              <a:t> public </a:t>
            </a:r>
            <a:r>
              <a:rPr lang="fr-BE" altLang="en-US" sz="1800" i="0" dirty="0" err="1" smtClean="0"/>
              <a:t>buyer</a:t>
            </a:r>
            <a:r>
              <a:rPr lang="fr-BE" altLang="en-US" sz="1800" i="0" dirty="0" smtClean="0"/>
              <a:t> and </a:t>
            </a:r>
            <a:r>
              <a:rPr lang="fr-BE" altLang="en-US" sz="1800" i="0" dirty="0" err="1" smtClean="0"/>
              <a:t>contractor</a:t>
            </a:r>
            <a:r>
              <a:rPr lang="fr-BE" altLang="en-US" sz="1800" i="0" dirty="0" smtClean="0"/>
              <a:t>, the IPR clauses are </a:t>
            </a:r>
            <a:r>
              <a:rPr lang="fr-BE" altLang="en-US" sz="1800" b="1" i="0" dirty="0" smtClean="0"/>
              <a:t>crucial</a:t>
            </a:r>
            <a:r>
              <a:rPr lang="fr-BE" altLang="en-US" sz="1800" i="0" dirty="0" smtClean="0"/>
              <a:t> to </a:t>
            </a:r>
            <a:r>
              <a:rPr lang="fr-BE" altLang="en-US" sz="1800" i="0" dirty="0" err="1" smtClean="0"/>
              <a:t>decide</a:t>
            </a:r>
            <a:r>
              <a:rPr lang="fr-BE" altLang="en-US" sz="1800" i="0" dirty="0" smtClean="0"/>
              <a:t> </a:t>
            </a:r>
            <a:r>
              <a:rPr lang="fr-BE" altLang="en-US" sz="1800" i="0" dirty="0" err="1" smtClean="0"/>
              <a:t>who</a:t>
            </a:r>
            <a:r>
              <a:rPr lang="fr-BE" altLang="en-US" sz="1800" i="0" dirty="0" smtClean="0"/>
              <a:t> </a:t>
            </a:r>
            <a:r>
              <a:rPr lang="fr-BE" altLang="en-US" sz="1800" i="0" dirty="0" err="1" smtClean="0"/>
              <a:t>can</a:t>
            </a:r>
            <a:r>
              <a:rPr lang="fr-BE" altLang="en-US" sz="1800" i="0" dirty="0" smtClean="0"/>
              <a:t> exploit</a:t>
            </a:r>
            <a:endParaRPr lang="fr-BE" altLang="en-US" sz="18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400" i="0" dirty="0" smtClean="0"/>
          </a:p>
        </p:txBody>
      </p:sp>
    </p:spTree>
    <p:extLst>
      <p:ext uri="{BB962C8B-B14F-4D97-AF65-F5344CB8AC3E}">
        <p14:creationId xmlns:p14="http://schemas.microsoft.com/office/powerpoint/2010/main" val="155434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399213" y="1108075"/>
            <a:ext cx="2228850" cy="36195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endParaRPr lang="en-US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6325" name="TextBox 3"/>
          <p:cNvSpPr txBox="1">
            <a:spLocks noChangeArrowheads="1"/>
          </p:cNvSpPr>
          <p:nvPr/>
        </p:nvSpPr>
        <p:spPr bwMode="auto">
          <a:xfrm>
            <a:off x="703263" y="1720850"/>
            <a:ext cx="726122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lvl="0"/>
            <a:r>
              <a:rPr lang="fr-FR" altLang="en-US" sz="3200" b="1" kern="0" dirty="0">
                <a:ea typeface="Verdana" panose="020B0604030504040204" pitchFamily="34" charset="0"/>
              </a:rPr>
              <a:t>Key concepts about IP </a:t>
            </a:r>
            <a:r>
              <a:rPr lang="fr-FR" altLang="en-US" sz="3200" b="1" kern="0" dirty="0" err="1" smtClean="0">
                <a:ea typeface="Verdana" panose="020B0604030504040204" pitchFamily="34" charset="0"/>
              </a:rPr>
              <a:t>rights</a:t>
            </a:r>
            <a:endParaRPr lang="fr-FR" altLang="en-US" sz="3200" b="1" kern="0" dirty="0" smtClean="0">
              <a:ea typeface="Verdana" panose="020B0604030504040204" pitchFamily="34" charset="0"/>
            </a:endParaRPr>
          </a:p>
          <a:p>
            <a:pPr marL="3175"/>
            <a:endParaRPr lang="en-GB" altLang="en-US" sz="1600" dirty="0" smtClean="0">
              <a:solidFill>
                <a:srgbClr val="0070C0"/>
              </a:solidFill>
            </a:endParaRPr>
          </a:p>
          <a:p>
            <a:pPr marL="3175"/>
            <a:r>
              <a:rPr lang="en-GB" altLang="en-US" sz="1600" dirty="0" smtClean="0">
                <a:solidFill>
                  <a:srgbClr val="0070C0"/>
                </a:solidFill>
              </a:rPr>
              <a:t>IPRs </a:t>
            </a:r>
            <a:r>
              <a:rPr lang="en-GB" altLang="en-US" sz="1600" dirty="0">
                <a:solidFill>
                  <a:srgbClr val="0070C0"/>
                </a:solidFill>
              </a:rPr>
              <a:t>can be transferred or licensed:</a:t>
            </a:r>
          </a:p>
          <a:p>
            <a:pPr marL="3175" lvl="0"/>
            <a:endParaRPr lang="fr-FR" altLang="en-US" sz="3200" kern="0" dirty="0"/>
          </a:p>
          <a:p>
            <a:pPr marL="3175" lvl="0"/>
            <a:r>
              <a:rPr lang="fr-FR" altLang="en-US" sz="3200" kern="0" dirty="0" smtClean="0"/>
              <a:t> </a:t>
            </a:r>
            <a:endParaRPr lang="fr-FR" altLang="en-US" sz="3200" kern="0" dirty="0"/>
          </a:p>
        </p:txBody>
      </p:sp>
      <p:sp>
        <p:nvSpPr>
          <p:cNvPr id="56326" name="TextBox 5"/>
          <p:cNvSpPr txBox="1">
            <a:spLocks noChangeArrowheads="1"/>
          </p:cNvSpPr>
          <p:nvPr/>
        </p:nvSpPr>
        <p:spPr bwMode="auto">
          <a:xfrm>
            <a:off x="866775" y="2892425"/>
            <a:ext cx="353377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1600" dirty="0">
                <a:solidFill>
                  <a:srgbClr val="7030A0"/>
                </a:solidFill>
              </a:rPr>
              <a:t>Transfer</a:t>
            </a:r>
            <a:r>
              <a:rPr lang="en-GB" altLang="en-US" sz="1600" dirty="0">
                <a:solidFill>
                  <a:srgbClr val="0070C0"/>
                </a:solidFill>
              </a:rPr>
              <a:t> = sales</a:t>
            </a:r>
          </a:p>
          <a:p>
            <a:endParaRPr lang="en-GB" altLang="en-US" sz="1600" b="0" dirty="0" smtClean="0">
              <a:solidFill>
                <a:srgbClr val="0070C0"/>
              </a:solidFill>
            </a:endParaRPr>
          </a:p>
          <a:p>
            <a:r>
              <a:rPr lang="en-GB" altLang="en-US" sz="1600" b="0" dirty="0" smtClean="0">
                <a:solidFill>
                  <a:srgbClr val="0070C0"/>
                </a:solidFill>
              </a:rPr>
              <a:t>Transfer </a:t>
            </a:r>
            <a:r>
              <a:rPr lang="en-GB" altLang="en-US" sz="1600" b="0" dirty="0">
                <a:solidFill>
                  <a:srgbClr val="0070C0"/>
                </a:solidFill>
              </a:rPr>
              <a:t>of ownership:</a:t>
            </a:r>
          </a:p>
          <a:p>
            <a:r>
              <a:rPr lang="en-GB" altLang="en-US" sz="1600" b="0" dirty="0">
                <a:solidFill>
                  <a:srgbClr val="0070C0"/>
                </a:solidFill>
              </a:rPr>
              <a:t>- For ever (irrevocable)</a:t>
            </a:r>
          </a:p>
          <a:p>
            <a:r>
              <a:rPr lang="en-GB" altLang="en-US" sz="1600" b="0" dirty="0" smtClean="0">
                <a:solidFill>
                  <a:srgbClr val="0070C0"/>
                </a:solidFill>
              </a:rPr>
              <a:t>- For </a:t>
            </a:r>
            <a:r>
              <a:rPr lang="en-GB" altLang="en-US" sz="1600" b="0" dirty="0">
                <a:solidFill>
                  <a:srgbClr val="0070C0"/>
                </a:solidFill>
              </a:rPr>
              <a:t>all uses, all territories, etc</a:t>
            </a:r>
            <a:r>
              <a:rPr lang="en-GB" altLang="en-US" sz="1600" b="0" dirty="0" smtClean="0">
                <a:solidFill>
                  <a:srgbClr val="0070C0"/>
                </a:solidFill>
              </a:rPr>
              <a:t>.</a:t>
            </a:r>
          </a:p>
          <a:p>
            <a:endParaRPr lang="fr-BE" altLang="en-US" sz="1600" b="0" dirty="0" smtClean="0">
              <a:solidFill>
                <a:srgbClr val="0070C0"/>
              </a:solidFill>
            </a:endParaRPr>
          </a:p>
          <a:p>
            <a:endParaRPr lang="fr-BE" altLang="en-US" sz="1600" b="0" dirty="0" smtClean="0">
              <a:solidFill>
                <a:srgbClr val="0070C0"/>
              </a:solidFill>
            </a:endParaRPr>
          </a:p>
          <a:p>
            <a:r>
              <a:rPr lang="fr-BE" altLang="en-US" sz="1600" b="1" dirty="0" err="1" smtClean="0">
                <a:solidFill>
                  <a:srgbClr val="0070C0"/>
                </a:solidFill>
              </a:rPr>
              <a:t>Loss</a:t>
            </a:r>
            <a:r>
              <a:rPr lang="fr-BE" altLang="en-US" sz="1600" b="1" dirty="0" smtClean="0">
                <a:solidFill>
                  <a:srgbClr val="0070C0"/>
                </a:solidFill>
              </a:rPr>
              <a:t> of control</a:t>
            </a:r>
            <a:endParaRPr lang="en-GB" altLang="en-US" sz="1600" b="1" dirty="0">
              <a:solidFill>
                <a:srgbClr val="0070C0"/>
              </a:solidFill>
            </a:endParaRPr>
          </a:p>
        </p:txBody>
      </p:sp>
      <p:sp>
        <p:nvSpPr>
          <p:cNvPr id="56327" name="TextBox 6"/>
          <p:cNvSpPr txBox="1">
            <a:spLocks noChangeArrowheads="1"/>
          </p:cNvSpPr>
          <p:nvPr/>
        </p:nvSpPr>
        <p:spPr bwMode="auto">
          <a:xfrm>
            <a:off x="4942237" y="2880363"/>
            <a:ext cx="374173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1600" dirty="0">
                <a:solidFill>
                  <a:srgbClr val="7030A0"/>
                </a:solidFill>
              </a:rPr>
              <a:t>License</a:t>
            </a:r>
            <a:r>
              <a:rPr lang="en-GB" altLang="en-US" sz="1600" dirty="0">
                <a:solidFill>
                  <a:srgbClr val="0070C0"/>
                </a:solidFill>
              </a:rPr>
              <a:t> = (+/-) renting</a:t>
            </a:r>
          </a:p>
          <a:p>
            <a:endParaRPr lang="en-GB" altLang="en-US" sz="1600" b="0" dirty="0" smtClean="0">
              <a:solidFill>
                <a:srgbClr val="0070C0"/>
              </a:solidFill>
            </a:endParaRPr>
          </a:p>
          <a:p>
            <a:r>
              <a:rPr lang="en-GB" altLang="en-US" sz="1600" b="0" dirty="0" smtClean="0">
                <a:solidFill>
                  <a:srgbClr val="0070C0"/>
                </a:solidFill>
              </a:rPr>
              <a:t>No </a:t>
            </a:r>
            <a:r>
              <a:rPr lang="en-GB" altLang="en-US" sz="1600" b="0" dirty="0">
                <a:solidFill>
                  <a:srgbClr val="0070C0"/>
                </a:solidFill>
              </a:rPr>
              <a:t>transfer of ownership: </a:t>
            </a:r>
          </a:p>
          <a:p>
            <a:pPr marL="285750" indent="-285750">
              <a:buFontTx/>
              <a:buChar char="-"/>
            </a:pPr>
            <a:r>
              <a:rPr lang="en-GB" altLang="en-US" sz="1600" b="0" dirty="0" smtClean="0">
                <a:solidFill>
                  <a:srgbClr val="0070C0"/>
                </a:solidFill>
              </a:rPr>
              <a:t>all </a:t>
            </a:r>
            <a:r>
              <a:rPr lang="en-GB" altLang="en-US" sz="1600" b="0" dirty="0">
                <a:solidFill>
                  <a:srgbClr val="0070C0"/>
                </a:solidFill>
              </a:rPr>
              <a:t>kinds of conditions and limitations attached (time, territories, uses, etc</a:t>
            </a:r>
            <a:r>
              <a:rPr lang="en-GB" altLang="en-US" sz="1600" b="0" dirty="0" smtClean="0">
                <a:solidFill>
                  <a:srgbClr val="0070C0"/>
                </a:solidFill>
              </a:rPr>
              <a:t>.)</a:t>
            </a:r>
          </a:p>
          <a:p>
            <a:endParaRPr lang="fr-BE" altLang="en-US" sz="1600" b="0" dirty="0" smtClean="0">
              <a:solidFill>
                <a:srgbClr val="0070C0"/>
              </a:solidFill>
            </a:endParaRPr>
          </a:p>
          <a:p>
            <a:r>
              <a:rPr lang="fr-BE" altLang="en-US" sz="1600" b="1" dirty="0" smtClean="0">
                <a:solidFill>
                  <a:srgbClr val="0070C0"/>
                </a:solidFill>
              </a:rPr>
              <a:t>Control </a:t>
            </a:r>
            <a:r>
              <a:rPr lang="fr-BE" altLang="en-US" sz="1600" b="1" dirty="0" err="1" smtClean="0">
                <a:solidFill>
                  <a:srgbClr val="0070C0"/>
                </a:solidFill>
              </a:rPr>
              <a:t>remains</a:t>
            </a:r>
            <a:r>
              <a:rPr lang="fr-BE" altLang="en-US" sz="1600" b="1" dirty="0" smtClean="0">
                <a:solidFill>
                  <a:srgbClr val="0070C0"/>
                </a:solidFill>
              </a:rPr>
              <a:t> </a:t>
            </a:r>
            <a:r>
              <a:rPr lang="fr-BE" altLang="en-US" sz="1600" b="1" dirty="0" err="1" smtClean="0">
                <a:solidFill>
                  <a:srgbClr val="0070C0"/>
                </a:solidFill>
              </a:rPr>
              <a:t>with</a:t>
            </a:r>
            <a:r>
              <a:rPr lang="fr-BE" altLang="en-US" sz="1600" b="1" dirty="0" smtClean="0">
                <a:solidFill>
                  <a:srgbClr val="0070C0"/>
                </a:solidFill>
              </a:rPr>
              <a:t> </a:t>
            </a:r>
            <a:r>
              <a:rPr lang="fr-BE" altLang="en-US" sz="1600" b="1" dirty="0" err="1" smtClean="0">
                <a:solidFill>
                  <a:srgbClr val="0070C0"/>
                </a:solidFill>
              </a:rPr>
              <a:t>owner</a:t>
            </a:r>
            <a:endParaRPr lang="en-GB" altLang="en-US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88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3217" y="1232756"/>
            <a:ext cx="791641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/>
            <a:r>
              <a:rPr lang="fr-FR" altLang="en-US" sz="3200" kern="0" dirty="0" smtClean="0"/>
              <a:t>Licences are </a:t>
            </a:r>
            <a:r>
              <a:rPr lang="fr-FR" altLang="en-US" sz="3200" kern="0" dirty="0" err="1" smtClean="0"/>
              <a:t>very</a:t>
            </a:r>
            <a:r>
              <a:rPr lang="fr-FR" altLang="en-US" sz="3200" kern="0" dirty="0" smtClean="0"/>
              <a:t> flexible </a:t>
            </a:r>
            <a:r>
              <a:rPr lang="fr-FR" altLang="en-US" sz="3200" kern="0" dirty="0" err="1" smtClean="0"/>
              <a:t>tools</a:t>
            </a:r>
            <a:r>
              <a:rPr lang="fr-FR" altLang="en-US" sz="3200" kern="0" dirty="0" smtClean="0"/>
              <a:t>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887" y="2024844"/>
            <a:ext cx="8229600" cy="3529013"/>
          </a:xfrm>
        </p:spPr>
        <p:txBody>
          <a:bodyPr/>
          <a:lstStyle/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600" i="0" dirty="0" smtClean="0"/>
          </a:p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800" i="0" dirty="0" smtClean="0"/>
              <a:t>Licence </a:t>
            </a:r>
            <a:r>
              <a:rPr lang="fr-BE" altLang="en-US" sz="1800" i="0" dirty="0" err="1" smtClean="0"/>
              <a:t>can</a:t>
            </a:r>
            <a:r>
              <a:rPr lang="fr-BE" altLang="en-US" sz="1800" i="0" dirty="0" smtClean="0"/>
              <a:t> </a:t>
            </a:r>
            <a:r>
              <a:rPr lang="fr-BE" altLang="en-US" sz="1800" i="0" dirty="0" smtClean="0"/>
              <a:t>deal </a:t>
            </a:r>
            <a:r>
              <a:rPr lang="fr-BE" altLang="en-US" sz="1800" i="0" dirty="0" err="1" smtClean="0"/>
              <a:t>within</a:t>
            </a:r>
            <a:r>
              <a:rPr lang="fr-BE" altLang="en-US" sz="1800" i="0" dirty="0" smtClean="0"/>
              <a:t> </a:t>
            </a:r>
            <a:r>
              <a:rPr lang="fr-BE" altLang="en-US" sz="1800" i="0" dirty="0" err="1" smtClean="0"/>
              <a:t>many</a:t>
            </a:r>
            <a:r>
              <a:rPr lang="fr-BE" altLang="en-US" sz="1800" i="0" dirty="0" smtClean="0"/>
              <a:t> limitations/</a:t>
            </a:r>
            <a:r>
              <a:rPr lang="fr-BE" altLang="en-US" sz="1800" i="0" dirty="0" err="1" smtClean="0"/>
              <a:t>authorisations</a:t>
            </a:r>
            <a:r>
              <a:rPr lang="fr-BE" altLang="en-US" sz="1800" i="0" dirty="0" smtClean="0"/>
              <a:t>:</a:t>
            </a:r>
          </a:p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18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i="0" dirty="0" smtClean="0"/>
              <a:t>Types of </a:t>
            </a:r>
            <a:r>
              <a:rPr lang="fr-BE" altLang="en-US" sz="1800" i="0" dirty="0" err="1" smtClean="0"/>
              <a:t>activities</a:t>
            </a:r>
            <a:r>
              <a:rPr lang="fr-BE" altLang="en-US" sz="1800" i="0" dirty="0" smtClean="0"/>
              <a:t> (use, exploitation – </a:t>
            </a:r>
            <a:r>
              <a:rPr lang="fr-BE" altLang="en-US" sz="1800" i="0" dirty="0" err="1" smtClean="0"/>
              <a:t>see</a:t>
            </a:r>
            <a:r>
              <a:rPr lang="fr-BE" altLang="en-US" sz="1800" i="0" dirty="0" smtClean="0"/>
              <a:t> </a:t>
            </a:r>
            <a:r>
              <a:rPr lang="fr-BE" altLang="en-US" sz="1800" i="0" dirty="0" err="1" smtClean="0"/>
              <a:t>list</a:t>
            </a:r>
            <a:r>
              <a:rPr lang="fr-BE" altLang="en-US" sz="1800" i="0" dirty="0" smtClean="0"/>
              <a:t> exclusive </a:t>
            </a:r>
            <a:r>
              <a:rPr lang="fr-BE" altLang="en-US" sz="1800" i="0" dirty="0" err="1" smtClean="0"/>
              <a:t>rights</a:t>
            </a:r>
            <a:r>
              <a:rPr lang="fr-BE" altLang="en-US" sz="1800" i="0" dirty="0" smtClean="0"/>
              <a:t>)</a:t>
            </a:r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i="0" dirty="0" smtClean="0"/>
              <a:t>Fields </a:t>
            </a:r>
            <a:r>
              <a:rPr lang="fr-BE" altLang="en-US" sz="1800" i="0" dirty="0" smtClean="0"/>
              <a:t>of </a:t>
            </a:r>
            <a:r>
              <a:rPr lang="fr-BE" altLang="en-US" sz="1800" i="0" dirty="0" err="1" smtClean="0"/>
              <a:t>activities</a:t>
            </a:r>
            <a:r>
              <a:rPr lang="fr-BE" altLang="en-US" sz="1800" i="0" dirty="0" smtClean="0"/>
              <a:t> (</a:t>
            </a:r>
            <a:r>
              <a:rPr lang="fr-BE" altLang="en-US" sz="1800" i="0" dirty="0" err="1" smtClean="0"/>
              <a:t>fields</a:t>
            </a:r>
            <a:r>
              <a:rPr lang="fr-BE" altLang="en-US" sz="1800" i="0" dirty="0" smtClean="0"/>
              <a:t> </a:t>
            </a:r>
            <a:r>
              <a:rPr lang="fr-BE" altLang="en-US" sz="1800" i="0" dirty="0" smtClean="0"/>
              <a:t>of use)</a:t>
            </a:r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i="0" dirty="0" err="1" smtClean="0"/>
              <a:t>Territories</a:t>
            </a:r>
            <a:endParaRPr lang="fr-BE" altLang="en-US" sz="18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i="0" dirty="0" smtClean="0"/>
              <a:t>Duration</a:t>
            </a:r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i="0" dirty="0" err="1" smtClean="0"/>
              <a:t>Exclusivity</a:t>
            </a:r>
            <a:r>
              <a:rPr lang="fr-BE" altLang="en-US" sz="1800" i="0" dirty="0" smtClean="0"/>
              <a:t> or not</a:t>
            </a:r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i="0" dirty="0" err="1" smtClean="0"/>
              <a:t>Sub</a:t>
            </a:r>
            <a:r>
              <a:rPr lang="fr-BE" altLang="en-US" sz="1800" i="0" dirty="0" smtClean="0"/>
              <a:t>-licences </a:t>
            </a:r>
            <a:r>
              <a:rPr lang="fr-BE" altLang="en-US" sz="1800" i="0" dirty="0" err="1" smtClean="0"/>
              <a:t>allowed</a:t>
            </a:r>
            <a:r>
              <a:rPr lang="fr-BE" altLang="en-US" sz="1800" i="0" dirty="0" smtClean="0"/>
              <a:t> or </a:t>
            </a:r>
            <a:r>
              <a:rPr lang="fr-BE" altLang="en-US" sz="1800" i="0" dirty="0" smtClean="0"/>
              <a:t>not</a:t>
            </a:r>
            <a:endParaRPr lang="fr-BE" altLang="en-US" sz="18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i="0" dirty="0" smtClean="0"/>
              <a:t>Obligations of </a:t>
            </a:r>
            <a:r>
              <a:rPr lang="fr-BE" altLang="en-US" sz="1800" i="0" dirty="0" err="1" smtClean="0"/>
              <a:t>licensee</a:t>
            </a:r>
            <a:r>
              <a:rPr lang="fr-BE" altLang="en-US" sz="1800" i="0" dirty="0" smtClean="0"/>
              <a:t>: </a:t>
            </a:r>
            <a:r>
              <a:rPr lang="fr-BE" altLang="en-US" sz="1800" i="0" dirty="0" err="1" smtClean="0"/>
              <a:t>payment</a:t>
            </a:r>
            <a:r>
              <a:rPr lang="fr-BE" altLang="en-US" sz="1800" i="0" dirty="0" smtClean="0"/>
              <a:t>, obligation to put on the </a:t>
            </a:r>
            <a:r>
              <a:rPr lang="fr-BE" altLang="en-US" sz="1800" i="0" dirty="0" err="1" smtClean="0"/>
              <a:t>market</a:t>
            </a:r>
            <a:r>
              <a:rPr lang="fr-BE" altLang="en-US" sz="1800" i="0" dirty="0" smtClean="0"/>
              <a:t> (</a:t>
            </a:r>
            <a:r>
              <a:rPr lang="fr-BE" altLang="en-US" sz="1800" i="0" dirty="0" err="1" smtClean="0"/>
              <a:t>including</a:t>
            </a:r>
            <a:r>
              <a:rPr lang="fr-BE" altLang="en-US" sz="1800" i="0" dirty="0" smtClean="0"/>
              <a:t> </a:t>
            </a:r>
            <a:r>
              <a:rPr lang="fr-BE" altLang="en-US" sz="1800" i="0" dirty="0" err="1" smtClean="0"/>
              <a:t>under</a:t>
            </a:r>
            <a:r>
              <a:rPr lang="fr-BE" altLang="en-US" sz="1800" i="0" dirty="0" smtClean="0"/>
              <a:t> open licences), </a:t>
            </a:r>
            <a:r>
              <a:rPr lang="fr-BE" altLang="en-US" sz="1800" i="0" dirty="0" err="1" smtClean="0"/>
              <a:t>confidentiality</a:t>
            </a:r>
            <a:r>
              <a:rPr lang="fr-BE" altLang="en-US" sz="1800" i="0" dirty="0" smtClean="0"/>
              <a:t>, …</a:t>
            </a:r>
            <a:endParaRPr lang="fr-BE" altLang="en-US" sz="1800" i="0" dirty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i="0" dirty="0" smtClean="0"/>
              <a:t>« </a:t>
            </a:r>
            <a:r>
              <a:rPr lang="fr-BE" altLang="en-US" sz="1800" i="0" dirty="0" err="1" smtClean="0"/>
              <a:t>Proprietary</a:t>
            </a:r>
            <a:r>
              <a:rPr lang="fr-BE" altLang="en-US" sz="1800" i="0" dirty="0" smtClean="0"/>
              <a:t> » licences vs « open » </a:t>
            </a:r>
            <a:r>
              <a:rPr lang="fr-BE" altLang="en-US" sz="1800" i="0" dirty="0" smtClean="0"/>
              <a:t>licences (open source, open data</a:t>
            </a:r>
            <a:r>
              <a:rPr lang="fr-BE" altLang="en-US" sz="1800" i="0" dirty="0" smtClean="0"/>
              <a:t>)</a:t>
            </a:r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i="0" dirty="0"/>
          </a:p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r>
              <a:rPr lang="fr-BE" altLang="en-US" sz="1800" i="0" dirty="0" smtClean="0"/>
              <a:t>A licence </a:t>
            </a:r>
            <a:r>
              <a:rPr lang="fr-BE" altLang="en-US" sz="1800" i="0" dirty="0" err="1" smtClean="0"/>
              <a:t>can</a:t>
            </a:r>
            <a:r>
              <a:rPr lang="fr-BE" altLang="en-US" sz="1800" i="0" dirty="0" smtClean="0"/>
              <a:t> </a:t>
            </a:r>
            <a:r>
              <a:rPr lang="fr-BE" altLang="en-US" sz="1800" i="0" dirty="0" err="1" smtClean="0"/>
              <a:t>allow</a:t>
            </a:r>
            <a:r>
              <a:rPr lang="fr-BE" altLang="en-US" sz="1800" i="0" dirty="0" smtClean="0"/>
              <a:t> </a:t>
            </a:r>
            <a:r>
              <a:rPr lang="fr-BE" altLang="en-US" sz="1800" i="0" dirty="0" err="1" smtClean="0"/>
              <a:t>very</a:t>
            </a:r>
            <a:r>
              <a:rPr lang="fr-BE" altLang="en-US" sz="1800" i="0" dirty="0" smtClean="0"/>
              <a:t> </a:t>
            </a:r>
            <a:r>
              <a:rPr lang="fr-BE" altLang="en-US" sz="1800" i="0" dirty="0" err="1" smtClean="0"/>
              <a:t>little</a:t>
            </a:r>
            <a:r>
              <a:rPr lang="fr-BE" altLang="en-US" sz="1800" i="0" dirty="0" smtClean="0"/>
              <a:t> or </a:t>
            </a:r>
            <a:r>
              <a:rPr lang="fr-BE" altLang="en-US" sz="1800" i="0" dirty="0" err="1" smtClean="0"/>
              <a:t>very</a:t>
            </a:r>
            <a:r>
              <a:rPr lang="fr-BE" altLang="en-US" sz="1800" i="0" dirty="0" smtClean="0"/>
              <a:t> </a:t>
            </a:r>
            <a:r>
              <a:rPr lang="fr-BE" altLang="en-US" sz="1800" i="0" dirty="0" err="1" smtClean="0"/>
              <a:t>much</a:t>
            </a:r>
            <a:r>
              <a:rPr lang="fr-BE" altLang="en-US" sz="1800" i="0" dirty="0" smtClean="0"/>
              <a:t>!</a:t>
            </a:r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000" i="0" dirty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400" i="0" dirty="0" smtClean="0"/>
          </a:p>
        </p:txBody>
      </p:sp>
    </p:spTree>
    <p:extLst>
      <p:ext uri="{BB962C8B-B14F-4D97-AF65-F5344CB8AC3E}">
        <p14:creationId xmlns:p14="http://schemas.microsoft.com/office/powerpoint/2010/main" val="401992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3217" y="1232756"/>
            <a:ext cx="791641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/>
            <a:r>
              <a:rPr lang="fr-FR" altLang="en-US" sz="3200" kern="0" dirty="0" smtClean="0"/>
              <a:t>Licences are </a:t>
            </a:r>
            <a:r>
              <a:rPr lang="fr-FR" altLang="en-US" sz="3200" kern="0" dirty="0" err="1" smtClean="0"/>
              <a:t>very</a:t>
            </a:r>
            <a:r>
              <a:rPr lang="fr-FR" altLang="en-US" sz="3200" kern="0" dirty="0" smtClean="0"/>
              <a:t> flexible </a:t>
            </a:r>
            <a:r>
              <a:rPr lang="fr-FR" altLang="en-US" sz="3200" kern="0" dirty="0" err="1" smtClean="0"/>
              <a:t>tools</a:t>
            </a:r>
            <a:r>
              <a:rPr lang="fr-FR" altLang="en-US" sz="3200" kern="0" dirty="0" smtClean="0"/>
              <a:t>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0033" y="2024844"/>
            <a:ext cx="8229600" cy="3529013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000" i="0" dirty="0" smtClean="0"/>
          </a:p>
          <a:p>
            <a:pPr marL="0" lvl="0" indent="0">
              <a:spcBef>
                <a:spcPct val="0"/>
              </a:spcBef>
              <a:buClrTx/>
              <a:buNone/>
              <a:defRPr/>
            </a:pPr>
            <a:endParaRPr lang="en-GB" altLang="en-US" sz="1600" i="0" kern="1200" dirty="0">
              <a:solidFill>
                <a:srgbClr val="0070C0"/>
              </a:solidFill>
              <a:latin typeface="Verdana" pitchFamily="34" charset="0"/>
            </a:endParaRPr>
          </a:p>
          <a:p>
            <a:pPr marL="0" lvl="0" indent="0">
              <a:spcBef>
                <a:spcPct val="0"/>
              </a:spcBef>
              <a:buClrTx/>
              <a:buNone/>
              <a:defRPr/>
            </a:pPr>
            <a:r>
              <a:rPr lang="en-GB" altLang="en-US" sz="1800" i="0" kern="1200" dirty="0">
                <a:latin typeface="Verdana" pitchFamily="34" charset="0"/>
              </a:rPr>
              <a:t>In some countries, “transfer of copyright” not possible, at least not </a:t>
            </a:r>
            <a:r>
              <a:rPr lang="en-GB" altLang="en-US" sz="1800" i="0" kern="1200" dirty="0" smtClean="0">
                <a:latin typeface="Verdana" pitchFamily="34" charset="0"/>
              </a:rPr>
              <a:t>explicitly, but workarounds can be used, with the same result</a:t>
            </a:r>
            <a:endParaRPr lang="en-US" altLang="en-US" sz="1800" i="0" kern="1200" dirty="0" smtClean="0">
              <a:latin typeface="Verdana" pitchFamily="34" charset="0"/>
            </a:endParaRPr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sz="1800" i="0" kern="1200" dirty="0">
              <a:latin typeface="Verdana" pitchFamily="34" charset="0"/>
            </a:endParaRPr>
          </a:p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r>
              <a:rPr lang="en-US" altLang="en-US" sz="1800" i="0" kern="1200" dirty="0" smtClean="0">
                <a:latin typeface="Verdana" pitchFamily="34" charset="0"/>
              </a:rPr>
              <a:t>A very generous </a:t>
            </a:r>
            <a:r>
              <a:rPr lang="en-US" altLang="en-US" sz="1800" i="0" kern="1200" dirty="0" err="1" smtClean="0">
                <a:latin typeface="Verdana" pitchFamily="34" charset="0"/>
              </a:rPr>
              <a:t>licence</a:t>
            </a:r>
            <a:r>
              <a:rPr lang="en-US" altLang="en-US" sz="1800" i="0" kern="1200" dirty="0" smtClean="0">
                <a:latin typeface="Verdana" pitchFamily="34" charset="0"/>
              </a:rPr>
              <a:t>, if granted on an exclusive basis, can become quite similar to a transfer of ownership</a:t>
            </a:r>
          </a:p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endParaRPr lang="en-US" altLang="en-US" sz="1800" i="0" kern="1200" dirty="0">
              <a:latin typeface="Verdana" pitchFamily="34" charset="0"/>
            </a:endParaRPr>
          </a:p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r>
              <a:rPr lang="en-US" altLang="en-US" sz="1800" i="0" kern="1200" dirty="0" smtClean="0">
                <a:latin typeface="Verdana" pitchFamily="34" charset="0"/>
              </a:rPr>
              <a:t>So, the difference ownership vs. </a:t>
            </a:r>
            <a:r>
              <a:rPr lang="en-US" altLang="en-US" sz="1800" i="0" kern="1200" dirty="0" err="1" smtClean="0">
                <a:latin typeface="Verdana" pitchFamily="34" charset="0"/>
              </a:rPr>
              <a:t>licence</a:t>
            </a:r>
            <a:r>
              <a:rPr lang="en-US" altLang="en-US" sz="1800" i="0" kern="1200" dirty="0" smtClean="0">
                <a:latin typeface="Verdana" pitchFamily="34" charset="0"/>
              </a:rPr>
              <a:t> is not “all or nothing”</a:t>
            </a:r>
          </a:p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000" i="0" dirty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400" i="0" dirty="0" smtClean="0"/>
          </a:p>
        </p:txBody>
      </p:sp>
    </p:spTree>
    <p:extLst>
      <p:ext uri="{BB962C8B-B14F-4D97-AF65-F5344CB8AC3E}">
        <p14:creationId xmlns:p14="http://schemas.microsoft.com/office/powerpoint/2010/main" val="285555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7916416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/>
            <a:r>
              <a:rPr lang="fr-FR" altLang="en-US" sz="3200" kern="0" dirty="0" smtClean="0"/>
              <a:t>Public </a:t>
            </a:r>
            <a:r>
              <a:rPr lang="fr-FR" altLang="en-US" sz="3200" kern="0" dirty="0" err="1" smtClean="0"/>
              <a:t>procurement</a:t>
            </a:r>
            <a:r>
              <a:rPr lang="fr-FR" altLang="en-US" sz="3200" kern="0" dirty="0" smtClean="0"/>
              <a:t> &amp; innovation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4283"/>
            <a:ext cx="8229600" cy="3529013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i="0" dirty="0" smtClean="0"/>
              <a:t>Public </a:t>
            </a:r>
            <a:r>
              <a:rPr lang="fr-BE" altLang="en-US" sz="1800" i="0" dirty="0" err="1" smtClean="0"/>
              <a:t>procurement</a:t>
            </a:r>
            <a:r>
              <a:rPr lang="fr-BE" altLang="en-US" sz="1800" i="0" dirty="0" smtClean="0"/>
              <a:t>, </a:t>
            </a:r>
            <a:r>
              <a:rPr lang="fr-BE" altLang="en-US" sz="1800" i="0" dirty="0" err="1" smtClean="0"/>
              <a:t>around</a:t>
            </a:r>
            <a:r>
              <a:rPr lang="fr-BE" altLang="en-US" sz="1800" i="0" dirty="0" smtClean="0"/>
              <a:t> 15 % of GDP</a:t>
            </a:r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i="0" dirty="0" smtClean="0">
                <a:solidFill>
                  <a:srgbClr val="00B050"/>
                </a:solidFill>
              </a:rPr>
              <a:t>An important </a:t>
            </a:r>
            <a:r>
              <a:rPr lang="fr-BE" altLang="en-US" sz="1800" i="0" dirty="0" err="1" smtClean="0">
                <a:solidFill>
                  <a:srgbClr val="00B050"/>
                </a:solidFill>
              </a:rPr>
              <a:t>tool</a:t>
            </a:r>
            <a:r>
              <a:rPr lang="fr-BE" altLang="en-US" sz="1800" i="0" dirty="0" smtClean="0">
                <a:solidFill>
                  <a:srgbClr val="00B050"/>
                </a:solidFill>
              </a:rPr>
              <a:t> to drive </a:t>
            </a:r>
            <a:r>
              <a:rPr lang="fr-BE" altLang="en-US" sz="1800" i="0" dirty="0" err="1" smtClean="0">
                <a:solidFill>
                  <a:srgbClr val="00B050"/>
                </a:solidFill>
              </a:rPr>
              <a:t>societal</a:t>
            </a:r>
            <a:r>
              <a:rPr lang="fr-BE" altLang="en-US" sz="1800" i="0" dirty="0" smtClean="0">
                <a:solidFill>
                  <a:srgbClr val="00B050"/>
                </a:solidFill>
              </a:rPr>
              <a:t> changes and </a:t>
            </a:r>
            <a:r>
              <a:rPr lang="fr-BE" altLang="en-US" sz="1800" i="0" dirty="0" err="1" smtClean="0">
                <a:solidFill>
                  <a:srgbClr val="00B050"/>
                </a:solidFill>
              </a:rPr>
              <a:t>contribute</a:t>
            </a:r>
            <a:r>
              <a:rPr lang="fr-BE" altLang="en-US" sz="1800" i="0" dirty="0" smtClean="0">
                <a:solidFill>
                  <a:srgbClr val="00B050"/>
                </a:solidFill>
              </a:rPr>
              <a:t> to innovation </a:t>
            </a:r>
            <a:r>
              <a:rPr lang="fr-BE" altLang="en-US" sz="1800" i="0" dirty="0" smtClean="0"/>
              <a:t>(</a:t>
            </a:r>
            <a:r>
              <a:rPr lang="fr-BE" altLang="en-US" sz="1800" i="0" dirty="0" err="1" smtClean="0"/>
              <a:t>eg</a:t>
            </a:r>
            <a:r>
              <a:rPr lang="fr-BE" altLang="en-US" sz="1800" i="0" dirty="0" smtClean="0"/>
              <a:t>. digital transformation, green deal, </a:t>
            </a:r>
            <a:r>
              <a:rPr lang="fr-BE" altLang="en-US" sz="1800" i="0" dirty="0" err="1" smtClean="0"/>
              <a:t>circular</a:t>
            </a:r>
            <a:r>
              <a:rPr lang="fr-BE" altLang="en-US" sz="1800" i="0" dirty="0" smtClean="0"/>
              <a:t> </a:t>
            </a:r>
            <a:r>
              <a:rPr lang="fr-BE" altLang="en-US" sz="1800" i="0" dirty="0" err="1" smtClean="0"/>
              <a:t>economy</a:t>
            </a:r>
            <a:r>
              <a:rPr lang="fr-BE" altLang="en-US" sz="1800" i="0" dirty="0" smtClean="0"/>
              <a:t>…)</a:t>
            </a:r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i="0" dirty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i="0" dirty="0" smtClean="0"/>
              <a:t>Directives of 2014 on public </a:t>
            </a:r>
            <a:r>
              <a:rPr lang="fr-BE" altLang="en-US" sz="1800" i="0" dirty="0" err="1" smtClean="0"/>
              <a:t>procurement</a:t>
            </a:r>
            <a:r>
              <a:rPr lang="fr-BE" altLang="en-US" sz="1800" i="0" dirty="0" smtClean="0"/>
              <a:t>:</a:t>
            </a:r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1800" i="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b="0" dirty="0" err="1" smtClean="0"/>
              <a:t>Attempt</a:t>
            </a:r>
            <a:r>
              <a:rPr lang="fr-BE" altLang="en-US" sz="1800" b="0" dirty="0" smtClean="0"/>
              <a:t> to </a:t>
            </a:r>
            <a:r>
              <a:rPr lang="fr-BE" altLang="en-US" sz="1800" b="0" dirty="0" err="1" smtClean="0"/>
              <a:t>facilitate</a:t>
            </a:r>
            <a:r>
              <a:rPr lang="fr-BE" altLang="en-US" sz="1800" b="0" dirty="0" smtClean="0"/>
              <a:t> innovation via </a:t>
            </a:r>
            <a:r>
              <a:rPr lang="fr-BE" altLang="en-US" sz="1800" b="0" dirty="0" err="1" smtClean="0"/>
              <a:t>procurement</a:t>
            </a:r>
            <a:r>
              <a:rPr lang="fr-BE" altLang="en-US" sz="1800" b="0" dirty="0" smtClean="0"/>
              <a:t> (new </a:t>
            </a:r>
            <a:r>
              <a:rPr lang="fr-BE" altLang="en-US" sz="1800" b="0" dirty="0" err="1" smtClean="0"/>
              <a:t>tools</a:t>
            </a:r>
            <a:r>
              <a:rPr lang="fr-BE" altLang="en-US" sz="1800" b="0" dirty="0" smtClean="0"/>
              <a:t>)</a:t>
            </a:r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b="0" i="0" dirty="0" err="1" smtClean="0"/>
              <a:t>Neutral</a:t>
            </a:r>
            <a:r>
              <a:rPr lang="fr-BE" altLang="en-US" sz="1800" b="0" i="0" dirty="0" smtClean="0"/>
              <a:t> vis-à-vis IP arrangements and allocation of </a:t>
            </a:r>
            <a:r>
              <a:rPr lang="fr-BE" altLang="en-US" sz="1800" b="0" i="0" dirty="0" err="1" smtClean="0"/>
              <a:t>ownership</a:t>
            </a:r>
            <a:endParaRPr lang="fr-BE" altLang="en-US" sz="1800" b="0" i="0" dirty="0" smtClean="0"/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fr-BE" altLang="en-US" sz="1800" b="0" dirty="0" smtClean="0"/>
              <a:t>Introduction of the concept « innovation </a:t>
            </a:r>
            <a:r>
              <a:rPr lang="fr-BE" altLang="en-US" sz="1800" b="0" dirty="0" err="1" smtClean="0"/>
              <a:t>procurement</a:t>
            </a:r>
            <a:r>
              <a:rPr lang="fr-BE" altLang="en-US" sz="1800" b="0" dirty="0" smtClean="0"/>
              <a:t> »</a:t>
            </a:r>
            <a:endParaRPr lang="fr-BE" altLang="en-US" sz="1800" b="0" i="0" dirty="0" smtClean="0"/>
          </a:p>
          <a:p>
            <a:pPr marL="0" indent="0" algn="l" eaLnBrk="1" hangingPunct="1">
              <a:lnSpc>
                <a:spcPct val="90000"/>
              </a:lnSpc>
              <a:buClr>
                <a:srgbClr val="002060"/>
              </a:buClr>
              <a:buNone/>
            </a:pP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000" i="0" dirty="0" smtClean="0"/>
          </a:p>
          <a:p>
            <a:pPr algn="l" eaLnBrk="1" hangingPunct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BE" altLang="en-US" sz="2400" i="0" dirty="0" smtClean="0"/>
          </a:p>
        </p:txBody>
      </p:sp>
    </p:spTree>
    <p:extLst>
      <p:ext uri="{BB962C8B-B14F-4D97-AF65-F5344CB8AC3E}">
        <p14:creationId xmlns:p14="http://schemas.microsoft.com/office/powerpoint/2010/main" val="238233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9407</TotalTime>
  <Words>1790</Words>
  <Application>Microsoft Office PowerPoint</Application>
  <PresentationFormat>On-screen Show (4:3)</PresentationFormat>
  <Paragraphs>300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MS PGothic</vt:lpstr>
      <vt:lpstr>MS PGothic</vt:lpstr>
      <vt:lpstr>Arial</vt:lpstr>
      <vt:lpstr>Arial Narrow</vt:lpstr>
      <vt:lpstr>EC Square Sans Pro Medium</vt:lpstr>
      <vt:lpstr>Verdana</vt:lpstr>
      <vt:lpstr>Wingdings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CHESHMEDZHIEVA Gergana (JRC)</dc:creator>
  <cp:lastModifiedBy>TRIAILLE Jean Paul (JRC)</cp:lastModifiedBy>
  <cp:revision>94</cp:revision>
  <dcterms:created xsi:type="dcterms:W3CDTF">2014-12-10T15:32:12Z</dcterms:created>
  <dcterms:modified xsi:type="dcterms:W3CDTF">2022-01-17T15:04:35Z</dcterms:modified>
</cp:coreProperties>
</file>