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8" r:id="rId2"/>
    <p:sldId id="309" r:id="rId3"/>
    <p:sldId id="316" r:id="rId4"/>
    <p:sldId id="317" r:id="rId5"/>
    <p:sldId id="319" r:id="rId6"/>
    <p:sldId id="334" r:id="rId7"/>
    <p:sldId id="332" r:id="rId8"/>
    <p:sldId id="318" r:id="rId9"/>
    <p:sldId id="333" r:id="rId10"/>
    <p:sldId id="340" r:id="rId11"/>
    <p:sldId id="341" r:id="rId12"/>
    <p:sldId id="326" r:id="rId13"/>
    <p:sldId id="327" r:id="rId14"/>
    <p:sldId id="328" r:id="rId15"/>
    <p:sldId id="329" r:id="rId16"/>
    <p:sldId id="330" r:id="rId17"/>
    <p:sldId id="335" r:id="rId18"/>
    <p:sldId id="336" r:id="rId19"/>
    <p:sldId id="337" r:id="rId20"/>
    <p:sldId id="338" r:id="rId21"/>
    <p:sldId id="339" r:id="rId22"/>
    <p:sldId id="324" r:id="rId23"/>
    <p:sldId id="304" r:id="rId24"/>
    <p:sldId id="342" r:id="rId25"/>
    <p:sldId id="343" r:id="rId26"/>
    <p:sldId id="3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C1"/>
    <a:srgbClr val="666666"/>
    <a:srgbClr val="0356B1"/>
    <a:srgbClr val="024EA2"/>
    <a:srgbClr val="024B9C"/>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68" d="100"/>
          <a:sy n="68" d="100"/>
        </p:scale>
        <p:origin x="96" y="18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015629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78320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24926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49982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88786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6625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69506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62881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98167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67333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174677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64536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660231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01588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99208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13113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9714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75854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45255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413689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429484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xfrm>
            <a:off x="406400" y="696913"/>
            <a:ext cx="6197600" cy="3486150"/>
          </a:xfrm>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7315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3_Capitulo descrição">
    <p:bg>
      <p:bgPr>
        <a:solidFill>
          <a:srgbClr val="FFFFFF"/>
        </a:solidFill>
        <a:effectLst/>
      </p:bgPr>
    </p:bg>
    <p:spTree>
      <p:nvGrpSpPr>
        <p:cNvPr id="1" name=""/>
        <p:cNvGrpSpPr/>
        <p:nvPr/>
      </p:nvGrpSpPr>
      <p:grpSpPr>
        <a:xfrm>
          <a:off x="0" y="0"/>
          <a:ext cx="0" cy="0"/>
          <a:chOff x="0" y="0"/>
          <a:chExt cx="0" cy="0"/>
        </a:xfrm>
      </p:grpSpPr>
      <p:sp>
        <p:nvSpPr>
          <p:cNvPr id="24" name="anders-jilden-478920-unsplash.jpg"/>
          <p:cNvSpPr>
            <a:spLocks noGrp="1"/>
          </p:cNvSpPr>
          <p:nvPr>
            <p:ph type="pic" idx="13"/>
          </p:nvPr>
        </p:nvSpPr>
        <p:spPr>
          <a:xfrm>
            <a:off x="-10460" y="-2344111"/>
            <a:ext cx="12212827" cy="6869715"/>
          </a:xfrm>
          <a:prstGeom prst="rect">
            <a:avLst/>
          </a:prstGeom>
        </p:spPr>
        <p:txBody>
          <a:bodyPr lIns="91439" tIns="45719" rIns="91439" bIns="45719" anchor="t">
            <a:noAutofit/>
          </a:bodyPr>
          <a:lstStyle/>
          <a:p>
            <a:endParaRPr/>
          </a:p>
        </p:txBody>
      </p:sp>
      <p:pic>
        <p:nvPicPr>
          <p:cNvPr id="25" name="wingman_deloitte_business_branco.png" descr="wingman_deloitte_business_branco.png"/>
          <p:cNvPicPr>
            <a:picLocks noChangeAspect="1"/>
          </p:cNvPicPr>
          <p:nvPr/>
        </p:nvPicPr>
        <p:blipFill>
          <a:blip r:embed="rId2"/>
          <a:stretch>
            <a:fillRect/>
          </a:stretch>
        </p:blipFill>
        <p:spPr>
          <a:xfrm>
            <a:off x="169112" y="6506393"/>
            <a:ext cx="633143" cy="187411"/>
          </a:xfrm>
          <a:prstGeom prst="rect">
            <a:avLst/>
          </a:prstGeom>
          <a:ln w="12700">
            <a:miter lim="400000"/>
          </a:ln>
        </p:spPr>
      </p:pic>
      <p:sp>
        <p:nvSpPr>
          <p:cNvPr id="26" name="Nível um…"/>
          <p:cNvSpPr txBox="1">
            <a:spLocks noGrp="1"/>
          </p:cNvSpPr>
          <p:nvPr>
            <p:ph type="body" sz="half" idx="1"/>
          </p:nvPr>
        </p:nvSpPr>
        <p:spPr>
          <a:xfrm>
            <a:off x="2974" y="2170411"/>
            <a:ext cx="12186052" cy="2457026"/>
          </a:xfrm>
          <a:prstGeom prst="rect">
            <a:avLst/>
          </a:prstGeom>
        </p:spPr>
        <p:txBody>
          <a:bodyPr lIns="91395" tIns="91395" rIns="91395" bIns="91395" anchor="t"/>
          <a:lstStyle/>
          <a:p>
            <a:r>
              <a:t>Nível um</a:t>
            </a:r>
          </a:p>
          <a:p>
            <a:pPr lvl="1"/>
            <a:r>
              <a:t>Nível dois</a:t>
            </a:r>
          </a:p>
          <a:p>
            <a:pPr lvl="2"/>
            <a:r>
              <a:t>Nível três</a:t>
            </a:r>
          </a:p>
          <a:p>
            <a:pPr lvl="3"/>
            <a:r>
              <a:t>Nível quatro</a:t>
            </a:r>
          </a:p>
          <a:p>
            <a:pPr lvl="4"/>
            <a:r>
              <a:t>Nível cinco</a:t>
            </a:r>
          </a:p>
        </p:txBody>
      </p:sp>
      <p:pic>
        <p:nvPicPr>
          <p:cNvPr id="27" name="logoCE.gif" descr="logoCE.gif"/>
          <p:cNvPicPr>
            <a:picLocks noChangeAspect="1"/>
          </p:cNvPicPr>
          <p:nvPr/>
        </p:nvPicPr>
        <p:blipFill>
          <a:blip r:embed="rId3"/>
          <a:stretch>
            <a:fillRect/>
          </a:stretch>
        </p:blipFill>
        <p:spPr>
          <a:xfrm>
            <a:off x="975505" y="6381594"/>
            <a:ext cx="462426" cy="320692"/>
          </a:xfrm>
          <a:prstGeom prst="rect">
            <a:avLst/>
          </a:prstGeom>
          <a:ln w="12700">
            <a:miter lim="400000"/>
          </a:ln>
        </p:spPr>
      </p:pic>
      <p:sp>
        <p:nvSpPr>
          <p:cNvPr id="28" name="Número do diapositivo"/>
          <p:cNvSpPr txBox="1">
            <a:spLocks noGrp="1"/>
          </p:cNvSpPr>
          <p:nvPr>
            <p:ph type="sldNum" sz="quarter" idx="2"/>
          </p:nvPr>
        </p:nvSpPr>
        <p:spPr>
          <a:xfrm>
            <a:off x="11924520" y="6381594"/>
            <a:ext cx="212472" cy="218173"/>
          </a:xfrm>
          <a:prstGeom prst="rect">
            <a:avLst/>
          </a:prstGeom>
        </p:spPr>
        <p:txBody>
          <a:bodyPr/>
          <a:lstStyle/>
          <a:p>
            <a:fld id="{86CB4B4D-7CA3-9044-876B-883B54F8677D}" type="slidenum">
              <a:rPr lang="en-US" smtClean="0"/>
              <a:t>‹#›</a:t>
            </a:fld>
            <a:endParaRPr dirty="0"/>
          </a:p>
        </p:txBody>
      </p:sp>
    </p:spTree>
    <p:extLst>
      <p:ext uri="{BB962C8B-B14F-4D97-AF65-F5344CB8AC3E}">
        <p14:creationId xmlns:p14="http://schemas.microsoft.com/office/powerpoint/2010/main" val="2220883530"/>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mailto:lieve.bos@ec.europa.eu" TargetMode="External"/><Relationship Id="rId7"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digital-strategy.ec.europa.eu/en/news/eu-recommends-member-states-leave-ipr-ownership-public-procurements-contractors" TargetMode="External"/><Relationship Id="rId5" Type="http://schemas.openxmlformats.org/officeDocument/2006/relationships/hyperlink" Target="https://etendering.ted.europa.eu/cft/cft-documents.html?cftId=6507" TargetMode="External"/><Relationship Id="rId4" Type="http://schemas.openxmlformats.org/officeDocument/2006/relationships/hyperlink" Target="https://digital-strategy.ec.europa.eu/en/news/european-blockchain-pre-commercial-procure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c.europa.eu/newsroom/dae/redirection.cfm?item_id=56812"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https://digital-strategy.ec.europa.eu/en/news/eu-recommends-member-states-leave-ipr-ownership-public-procurements-contracto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igital-strategy.ec.europa.eu/en/library/results-eu-wide-benchmarking-innovation-procurement-investments-and-policy-frameworks-across-europe"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ec.europa.eu/commission/presscorner/detail/en/IP_20_2187" TargetMode="External"/><Relationship Id="rId5" Type="http://schemas.openxmlformats.org/officeDocument/2006/relationships/hyperlink" Target="https://eur-lex.europa.eu/legal-content/EN/ALL/?uri=COM:2020:760:FIN" TargetMode="External"/><Relationship Id="rId4" Type="http://schemas.openxmlformats.org/officeDocument/2006/relationships/hyperlink" Target="https://ec.europa.eu/newsroom/dae/items/706253/defaul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22.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2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commission/presscorner/detail/en/ip_20_2187"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2682919"/>
            <a:ext cx="9144000" cy="2952750"/>
          </a:xfrm>
        </p:spPr>
        <p:txBody>
          <a:bodyPr anchor="b"/>
          <a:lstStyle/>
          <a:p>
            <a:pPr algn="ctr" eaLnBrk="1" hangingPunct="1"/>
            <a:r>
              <a:rPr lang="en-GB" altLang="ko-KR" dirty="0" smtClean="0">
                <a:ea typeface="굴림" pitchFamily="34" charset="-127"/>
              </a:rPr>
              <a:t/>
            </a:r>
            <a:br>
              <a:rPr lang="en-GB" altLang="ko-KR" dirty="0" smtClean="0">
                <a:ea typeface="굴림" pitchFamily="34" charset="-127"/>
              </a:rPr>
            </a:br>
            <a:r>
              <a:rPr lang="en-GB" altLang="ko-KR" sz="4000" dirty="0" smtClean="0">
                <a:solidFill>
                  <a:schemeClr val="bg1"/>
                </a:solidFill>
                <a:ea typeface="굴림" pitchFamily="34" charset="-127"/>
              </a:rPr>
              <a:t>EU </a:t>
            </a:r>
            <a:r>
              <a:rPr lang="en-GB" altLang="ko-KR" sz="4000" dirty="0" err="1" smtClean="0">
                <a:solidFill>
                  <a:schemeClr val="bg1"/>
                </a:solidFill>
                <a:ea typeface="굴림" pitchFamily="34" charset="-127"/>
              </a:rPr>
              <a:t>Blockchain</a:t>
            </a:r>
            <a:r>
              <a:rPr lang="en-GB" altLang="ko-KR" sz="4000" dirty="0" smtClean="0">
                <a:solidFill>
                  <a:schemeClr val="bg1"/>
                </a:solidFill>
                <a:ea typeface="굴림" pitchFamily="34" charset="-127"/>
              </a:rPr>
              <a:t> Pre-Commercial Procurement (PCP) – IPR approach</a:t>
            </a:r>
            <a:br>
              <a:rPr lang="en-GB" altLang="ko-KR" sz="4000" dirty="0" smtClean="0">
                <a:solidFill>
                  <a:schemeClr val="bg1"/>
                </a:solidFill>
                <a:ea typeface="굴림" pitchFamily="34" charset="-127"/>
              </a:rPr>
            </a:br>
            <a:r>
              <a:rPr lang="en-US" altLang="en-US" dirty="0" smtClean="0">
                <a:solidFill>
                  <a:schemeClr val="bg1"/>
                </a:solidFill>
              </a:rPr>
              <a:t/>
            </a:r>
            <a:br>
              <a:rPr lang="en-US" altLang="en-US" dirty="0" smtClean="0">
                <a:solidFill>
                  <a:schemeClr val="bg1"/>
                </a:solidFill>
              </a:rPr>
            </a:br>
            <a:r>
              <a:rPr lang="en-US" altLang="en-US" sz="2000" dirty="0">
                <a:solidFill>
                  <a:schemeClr val="bg1"/>
                </a:solidFill>
              </a:rPr>
              <a:t>Lieve Bos</a:t>
            </a:r>
            <a:br>
              <a:rPr lang="en-US" altLang="en-US" sz="2000" dirty="0">
                <a:solidFill>
                  <a:schemeClr val="bg1"/>
                </a:solidFill>
              </a:rPr>
            </a:br>
            <a:r>
              <a:rPr lang="en-US" altLang="en-US" sz="2000" dirty="0">
                <a:solidFill>
                  <a:schemeClr val="bg1"/>
                </a:solidFill>
              </a:rPr>
              <a:t/>
            </a:r>
            <a:br>
              <a:rPr lang="en-US" altLang="en-US" sz="2000" dirty="0">
                <a:solidFill>
                  <a:schemeClr val="bg1"/>
                </a:solidFill>
              </a:rPr>
            </a:br>
            <a:r>
              <a:rPr lang="en-US" altLang="en-US" sz="2400" dirty="0">
                <a:solidFill>
                  <a:schemeClr val="bg1"/>
                </a:solidFill>
              </a:rPr>
              <a:t/>
            </a:r>
            <a:br>
              <a:rPr lang="en-US" altLang="en-US" sz="2400" dirty="0">
                <a:solidFill>
                  <a:schemeClr val="bg1"/>
                </a:solidFill>
              </a:rPr>
            </a:br>
            <a:r>
              <a:rPr lang="en-US" altLang="en-US" sz="1600" dirty="0">
                <a:solidFill>
                  <a:schemeClr val="bg1"/>
                </a:solidFill>
              </a:rPr>
              <a:t>DG CONNECT F3 unit (“Digital Innovation and Blockchain”)</a:t>
            </a:r>
            <a:endParaRPr lang="en-GB" altLang="en-US" sz="1600" dirty="0">
              <a:solidFill>
                <a:schemeClr val="bg1"/>
              </a:solidFill>
            </a:endParaRPr>
          </a:p>
        </p:txBody>
      </p:sp>
      <p:sp>
        <p:nvSpPr>
          <p:cNvPr id="5123" name="Rectangle 3"/>
          <p:cNvSpPr>
            <a:spLocks noGrp="1" noChangeArrowheads="1"/>
          </p:cNvSpPr>
          <p:nvPr>
            <p:ph type="subTitle" idx="1"/>
          </p:nvPr>
        </p:nvSpPr>
        <p:spPr>
          <a:xfrm>
            <a:off x="1847851" y="4868864"/>
            <a:ext cx="8640763" cy="1944687"/>
          </a:xfrm>
        </p:spPr>
        <p:txBody>
          <a:bodyPr/>
          <a:lstStyle/>
          <a:p>
            <a:pPr marL="609600" indent="-609600"/>
            <a:r>
              <a:rPr lang="en-GB" altLang="en-US" i="1" smtClean="0"/>
              <a:t> </a:t>
            </a:r>
            <a:endParaRPr lang="en-GB" altLang="en-US" smtClean="0">
              <a:solidFill>
                <a:srgbClr val="FFD624"/>
              </a:solidFill>
            </a:endParaRPr>
          </a:p>
        </p:txBody>
      </p:sp>
      <p:sp>
        <p:nvSpPr>
          <p:cNvPr id="5124" name="Rectangle 4"/>
          <p:cNvSpPr>
            <a:spLocks noChangeArrowheads="1"/>
          </p:cNvSpPr>
          <p:nvPr/>
        </p:nvSpPr>
        <p:spPr bwMode="auto">
          <a:xfrm>
            <a:off x="2565400" y="903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en-GB" altLang="en-US" sz="2400">
              <a:solidFill>
                <a:schemeClr val="tx1"/>
              </a:solidFill>
              <a:latin typeface="Times" panose="02020603050405020304" pitchFamily="18" charset="0"/>
            </a:endParaRPr>
          </a:p>
        </p:txBody>
      </p:sp>
    </p:spTree>
    <p:extLst>
      <p:ext uri="{BB962C8B-B14F-4D97-AF65-F5344CB8AC3E}">
        <p14:creationId xmlns:p14="http://schemas.microsoft.com/office/powerpoint/2010/main" val="118814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43196"/>
            <a:ext cx="11602974" cy="49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Selection and award criteria</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619914" y="6381594"/>
            <a:ext cx="517078" cy="175969"/>
          </a:xfrm>
        </p:spPr>
        <p:txBody>
          <a:bodyPr/>
          <a:lstStyle/>
          <a:p>
            <a:fld id="{86CB4B4D-7CA3-9044-876B-883B54F8677D}" type="slidenum">
              <a:rPr lang="en-US" smtClean="0"/>
              <a:t>10</a:t>
            </a:fld>
            <a:endParaRPr lang="en-US" dirty="0"/>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0496001" y="1719984"/>
            <a:ext cx="1549911" cy="584775"/>
          </a:xfrm>
          <a:prstGeom prst="rect">
            <a:avLst/>
          </a:prstGeom>
          <a:noFill/>
        </p:spPr>
        <p:txBody>
          <a:bodyPr wrap="none" rtlCol="0">
            <a:spAutoFit/>
          </a:bodyPr>
          <a:lstStyle/>
          <a:p>
            <a:r>
              <a:rPr lang="en-US" sz="1600" dirty="0" smtClean="0"/>
              <a:t>More info:</a:t>
            </a:r>
          </a:p>
          <a:p>
            <a:r>
              <a:rPr lang="en-US" sz="1600" dirty="0" smtClean="0"/>
              <a:t>See p </a:t>
            </a:r>
            <a:r>
              <a:rPr lang="en-US" sz="1600" dirty="0" smtClean="0"/>
              <a:t>50 </a:t>
            </a:r>
            <a:r>
              <a:rPr lang="en-US" sz="1600" dirty="0" smtClean="0"/>
              <a:t>of </a:t>
            </a:r>
            <a:r>
              <a:rPr lang="en-US" sz="1600" dirty="0" smtClean="0"/>
              <a:t>TS</a:t>
            </a:r>
            <a:endParaRPr lang="en-US" sz="1600" dirty="0" smtClean="0"/>
          </a:p>
        </p:txBody>
      </p:sp>
      <p:sp>
        <p:nvSpPr>
          <p:cNvPr id="7" name="TextBox 6"/>
          <p:cNvSpPr txBox="1"/>
          <p:nvPr/>
        </p:nvSpPr>
        <p:spPr>
          <a:xfrm>
            <a:off x="142316" y="837969"/>
            <a:ext cx="2082621" cy="1200329"/>
          </a:xfrm>
          <a:prstGeom prst="rect">
            <a:avLst/>
          </a:prstGeom>
          <a:noFill/>
        </p:spPr>
        <p:txBody>
          <a:bodyPr wrap="none" rtlCol="0">
            <a:spAutoFit/>
          </a:bodyPr>
          <a:lstStyle/>
          <a:p>
            <a:r>
              <a:rPr lang="en-US" dirty="0" smtClean="0"/>
              <a:t>Selection criterion </a:t>
            </a:r>
          </a:p>
          <a:p>
            <a:r>
              <a:rPr lang="en-US" dirty="0" smtClean="0"/>
              <a:t>on technical </a:t>
            </a:r>
          </a:p>
          <a:p>
            <a:r>
              <a:rPr lang="en-US" dirty="0" smtClean="0"/>
              <a:t>and professional </a:t>
            </a:r>
          </a:p>
          <a:p>
            <a:r>
              <a:rPr lang="en-US" dirty="0" smtClean="0"/>
              <a:t>capacity</a:t>
            </a:r>
            <a:endParaRPr lang="en-GB" dirty="0"/>
          </a:p>
        </p:txBody>
      </p:sp>
      <p:grpSp>
        <p:nvGrpSpPr>
          <p:cNvPr id="30" name="Group 29"/>
          <p:cNvGrpSpPr/>
          <p:nvPr/>
        </p:nvGrpSpPr>
        <p:grpSpPr>
          <a:xfrm>
            <a:off x="2411513" y="497949"/>
            <a:ext cx="7897911" cy="2663714"/>
            <a:chOff x="1757681" y="876771"/>
            <a:chExt cx="7897911" cy="2663714"/>
          </a:xfrm>
        </p:grpSpPr>
        <p:pic>
          <p:nvPicPr>
            <p:cNvPr id="4" name="Picture 3"/>
            <p:cNvPicPr>
              <a:picLocks noChangeAspect="1"/>
            </p:cNvPicPr>
            <p:nvPr/>
          </p:nvPicPr>
          <p:blipFill>
            <a:blip r:embed="rId3"/>
            <a:stretch>
              <a:fillRect/>
            </a:stretch>
          </p:blipFill>
          <p:spPr>
            <a:xfrm>
              <a:off x="1757681" y="876771"/>
              <a:ext cx="7897911" cy="2663714"/>
            </a:xfrm>
            <a:prstGeom prst="rect">
              <a:avLst/>
            </a:prstGeom>
          </p:spPr>
        </p:pic>
        <p:cxnSp>
          <p:nvCxnSpPr>
            <p:cNvPr id="21" name="Straight Connector 20"/>
            <p:cNvCxnSpPr/>
            <p:nvPr/>
          </p:nvCxnSpPr>
          <p:spPr>
            <a:xfrm>
              <a:off x="8366566" y="2982350"/>
              <a:ext cx="1100991"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51877" y="3233224"/>
              <a:ext cx="2707052" cy="2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83015" y="3456077"/>
              <a:ext cx="4134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76762" y="2754918"/>
              <a:ext cx="1100991"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42316" y="3436730"/>
            <a:ext cx="1783502" cy="923330"/>
          </a:xfrm>
          <a:prstGeom prst="rect">
            <a:avLst/>
          </a:prstGeom>
          <a:noFill/>
        </p:spPr>
        <p:txBody>
          <a:bodyPr wrap="none" rtlCol="0">
            <a:spAutoFit/>
          </a:bodyPr>
          <a:lstStyle/>
          <a:p>
            <a:r>
              <a:rPr lang="en-US" dirty="0" smtClean="0"/>
              <a:t>Award criterion </a:t>
            </a:r>
          </a:p>
          <a:p>
            <a:r>
              <a:rPr lang="en-US" dirty="0" smtClean="0"/>
              <a:t>on commercial </a:t>
            </a:r>
          </a:p>
          <a:p>
            <a:r>
              <a:rPr lang="en-US" dirty="0" smtClean="0"/>
              <a:t>viability</a:t>
            </a:r>
            <a:endParaRPr lang="en-GB" dirty="0"/>
          </a:p>
        </p:txBody>
      </p:sp>
      <p:pic>
        <p:nvPicPr>
          <p:cNvPr id="27" name="Picture 26"/>
          <p:cNvPicPr>
            <a:picLocks noChangeAspect="1"/>
          </p:cNvPicPr>
          <p:nvPr/>
        </p:nvPicPr>
        <p:blipFill>
          <a:blip r:embed="rId4"/>
          <a:stretch>
            <a:fillRect/>
          </a:stretch>
        </p:blipFill>
        <p:spPr>
          <a:xfrm>
            <a:off x="2411513" y="3330389"/>
            <a:ext cx="7963727" cy="2804321"/>
          </a:xfrm>
          <a:prstGeom prst="rect">
            <a:avLst/>
          </a:prstGeom>
        </p:spPr>
      </p:pic>
      <p:pic>
        <p:nvPicPr>
          <p:cNvPr id="31" name="Picture 30"/>
          <p:cNvPicPr>
            <a:picLocks noChangeAspect="1"/>
          </p:cNvPicPr>
          <p:nvPr/>
        </p:nvPicPr>
        <p:blipFill>
          <a:blip r:embed="rId5"/>
          <a:stretch>
            <a:fillRect/>
          </a:stretch>
        </p:blipFill>
        <p:spPr>
          <a:xfrm>
            <a:off x="2578766" y="6075587"/>
            <a:ext cx="7522206" cy="619166"/>
          </a:xfrm>
          <a:prstGeom prst="rect">
            <a:avLst/>
          </a:prstGeom>
        </p:spPr>
      </p:pic>
      <p:sp>
        <p:nvSpPr>
          <p:cNvPr id="37" name="TextBox 36"/>
          <p:cNvSpPr txBox="1"/>
          <p:nvPr/>
        </p:nvSpPr>
        <p:spPr>
          <a:xfrm>
            <a:off x="10496000" y="4528107"/>
            <a:ext cx="1359668" cy="830997"/>
          </a:xfrm>
          <a:prstGeom prst="rect">
            <a:avLst/>
          </a:prstGeom>
          <a:noFill/>
        </p:spPr>
        <p:txBody>
          <a:bodyPr wrap="none" rtlCol="0">
            <a:spAutoFit/>
          </a:bodyPr>
          <a:lstStyle/>
          <a:p>
            <a:r>
              <a:rPr lang="en-US" sz="1600" dirty="0" smtClean="0"/>
              <a:t>More info:</a:t>
            </a:r>
          </a:p>
          <a:p>
            <a:r>
              <a:rPr lang="en-US" sz="1600" dirty="0" smtClean="0"/>
              <a:t>See p </a:t>
            </a:r>
            <a:r>
              <a:rPr lang="en-US" sz="1600" dirty="0" smtClean="0"/>
              <a:t>56-57 </a:t>
            </a:r>
          </a:p>
          <a:p>
            <a:r>
              <a:rPr lang="en-US" sz="1600" dirty="0" smtClean="0"/>
              <a:t>of TS</a:t>
            </a:r>
            <a:endParaRPr lang="en-US" sz="1600" dirty="0" smtClean="0"/>
          </a:p>
        </p:txBody>
      </p:sp>
      <p:cxnSp>
        <p:nvCxnSpPr>
          <p:cNvPr id="38" name="Straight Connector 37"/>
          <p:cNvCxnSpPr/>
          <p:nvPr/>
        </p:nvCxnSpPr>
        <p:spPr>
          <a:xfrm>
            <a:off x="8609428" y="5794318"/>
            <a:ext cx="12853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393376" y="6381594"/>
            <a:ext cx="3838209" cy="10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78766" y="6673014"/>
            <a:ext cx="2626943" cy="21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3330389"/>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703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Financial Offer</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482212" y="427771"/>
            <a:ext cx="1245961" cy="1"/>
          </a:xfrm>
          <a:prstGeom prst="line">
            <a:avLst/>
          </a:prstGeom>
          <a:ln w="76200">
            <a:solidFill>
              <a:srgbClr val="FFCD00"/>
            </a:solidFill>
            <a:miter lim="400000"/>
          </a:ln>
        </p:spPr>
        <p:txBody>
          <a:bodyPr lIns="22859" tIns="22859" rIns="22859" bIns="22859"/>
          <a:lstStyle/>
          <a:p>
            <a:endParaRPr sz="900"/>
          </a:p>
        </p:txBody>
      </p:sp>
      <p:pic>
        <p:nvPicPr>
          <p:cNvPr id="22" name="Picture 21"/>
          <p:cNvPicPr>
            <a:picLocks noChangeAspect="1"/>
          </p:cNvPicPr>
          <p:nvPr/>
        </p:nvPicPr>
        <p:blipFill>
          <a:blip r:embed="rId3"/>
          <a:stretch>
            <a:fillRect/>
          </a:stretch>
        </p:blipFill>
        <p:spPr>
          <a:xfrm>
            <a:off x="1344346" y="4425621"/>
            <a:ext cx="7841860" cy="2197300"/>
          </a:xfrm>
          <a:prstGeom prst="rect">
            <a:avLst/>
          </a:prstGeom>
        </p:spPr>
      </p:pic>
      <p:cxnSp>
        <p:nvCxnSpPr>
          <p:cNvPr id="23" name="Straight Connector 22"/>
          <p:cNvCxnSpPr/>
          <p:nvPr/>
        </p:nvCxnSpPr>
        <p:spPr>
          <a:xfrm>
            <a:off x="5106575" y="5838093"/>
            <a:ext cx="39248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34907" y="6088276"/>
            <a:ext cx="38022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86206" y="5022165"/>
            <a:ext cx="506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79316" y="5147776"/>
            <a:ext cx="2876108" cy="830997"/>
          </a:xfrm>
          <a:prstGeom prst="rect">
            <a:avLst/>
          </a:prstGeom>
          <a:noFill/>
        </p:spPr>
        <p:txBody>
          <a:bodyPr wrap="none" rtlCol="0">
            <a:spAutoFit/>
          </a:bodyPr>
          <a:lstStyle/>
          <a:p>
            <a:r>
              <a:rPr lang="en-US" sz="1600" dirty="0" smtClean="0"/>
              <a:t>Cheaper price for commercial</a:t>
            </a:r>
          </a:p>
          <a:p>
            <a:r>
              <a:rPr lang="en-US" sz="1600" dirty="0"/>
              <a:t>p</a:t>
            </a:r>
            <a:r>
              <a:rPr lang="en-US" sz="1600" dirty="0" smtClean="0"/>
              <a:t>roduct in case of follow-up</a:t>
            </a:r>
          </a:p>
          <a:p>
            <a:r>
              <a:rPr lang="en-US" sz="1600" dirty="0"/>
              <a:t>p</a:t>
            </a:r>
            <a:r>
              <a:rPr lang="en-US" sz="1600" dirty="0" smtClean="0"/>
              <a:t>rocurement for deployment</a:t>
            </a:r>
          </a:p>
        </p:txBody>
      </p:sp>
      <p:sp>
        <p:nvSpPr>
          <p:cNvPr id="34" name="TextBox 33"/>
          <p:cNvSpPr txBox="1"/>
          <p:nvPr/>
        </p:nvSpPr>
        <p:spPr>
          <a:xfrm>
            <a:off x="9692643" y="4498324"/>
            <a:ext cx="2055371" cy="584775"/>
          </a:xfrm>
          <a:prstGeom prst="rect">
            <a:avLst/>
          </a:prstGeom>
          <a:noFill/>
        </p:spPr>
        <p:txBody>
          <a:bodyPr wrap="none" rtlCol="0">
            <a:spAutoFit/>
          </a:bodyPr>
          <a:lstStyle/>
          <a:p>
            <a:r>
              <a:rPr lang="en-US" sz="1600" dirty="0" smtClean="0"/>
              <a:t>More info:</a:t>
            </a:r>
          </a:p>
          <a:p>
            <a:r>
              <a:rPr lang="en-US" sz="1600" dirty="0" smtClean="0"/>
              <a:t>See p 28-38 of </a:t>
            </a:r>
            <a:r>
              <a:rPr lang="en-US" sz="1600" dirty="0" smtClean="0"/>
              <a:t>FWC</a:t>
            </a:r>
            <a:endParaRPr lang="en-US" sz="1600" dirty="0" smtClean="0"/>
          </a:p>
        </p:txBody>
      </p:sp>
      <p:sp>
        <p:nvSpPr>
          <p:cNvPr id="35" name="TextBox 34"/>
          <p:cNvSpPr txBox="1"/>
          <p:nvPr/>
        </p:nvSpPr>
        <p:spPr>
          <a:xfrm>
            <a:off x="132965" y="4850709"/>
            <a:ext cx="1274708" cy="923330"/>
          </a:xfrm>
          <a:prstGeom prst="rect">
            <a:avLst/>
          </a:prstGeom>
          <a:noFill/>
        </p:spPr>
        <p:txBody>
          <a:bodyPr wrap="none" rtlCol="0">
            <a:spAutoFit/>
          </a:bodyPr>
          <a:lstStyle/>
          <a:p>
            <a:r>
              <a:rPr lang="en-US" dirty="0" smtClean="0"/>
              <a:t>Offer for</a:t>
            </a:r>
          </a:p>
          <a:p>
            <a:r>
              <a:rPr lang="en-US" dirty="0" err="1" smtClean="0"/>
              <a:t>procs</a:t>
            </a:r>
            <a:r>
              <a:rPr lang="en-US" dirty="0" smtClean="0"/>
              <a:t> after</a:t>
            </a:r>
          </a:p>
          <a:p>
            <a:r>
              <a:rPr lang="en-US" dirty="0" smtClean="0"/>
              <a:t>the PCP</a:t>
            </a:r>
            <a:endParaRPr lang="en-GB" dirty="0"/>
          </a:p>
        </p:txBody>
      </p:sp>
      <p:sp>
        <p:nvSpPr>
          <p:cNvPr id="36" name="TextBox 35"/>
          <p:cNvSpPr txBox="1"/>
          <p:nvPr/>
        </p:nvSpPr>
        <p:spPr>
          <a:xfrm>
            <a:off x="132965" y="1225718"/>
            <a:ext cx="1043876" cy="646331"/>
          </a:xfrm>
          <a:prstGeom prst="rect">
            <a:avLst/>
          </a:prstGeom>
          <a:noFill/>
        </p:spPr>
        <p:txBody>
          <a:bodyPr wrap="none" rtlCol="0">
            <a:spAutoFit/>
          </a:bodyPr>
          <a:lstStyle/>
          <a:p>
            <a:r>
              <a:rPr lang="en-US" dirty="0" smtClean="0"/>
              <a:t>Offer for</a:t>
            </a:r>
          </a:p>
          <a:p>
            <a:r>
              <a:rPr lang="en-US" dirty="0" smtClean="0"/>
              <a:t>the PCP</a:t>
            </a:r>
            <a:endParaRPr lang="en-GB" dirty="0"/>
          </a:p>
        </p:txBody>
      </p:sp>
      <p:pic>
        <p:nvPicPr>
          <p:cNvPr id="5" name="Picture 4"/>
          <p:cNvPicPr>
            <a:picLocks noChangeAspect="1"/>
          </p:cNvPicPr>
          <p:nvPr/>
        </p:nvPicPr>
        <p:blipFill>
          <a:blip r:embed="rId4"/>
          <a:stretch>
            <a:fillRect/>
          </a:stretch>
        </p:blipFill>
        <p:spPr>
          <a:xfrm>
            <a:off x="1434907" y="421462"/>
            <a:ext cx="7408396" cy="1222133"/>
          </a:xfrm>
          <a:prstGeom prst="rect">
            <a:avLst/>
          </a:prstGeom>
        </p:spPr>
      </p:pic>
      <p:sp>
        <p:nvSpPr>
          <p:cNvPr id="6" name="Rectangle 5"/>
          <p:cNvSpPr/>
          <p:nvPr/>
        </p:nvSpPr>
        <p:spPr>
          <a:xfrm>
            <a:off x="4881489" y="1674055"/>
            <a:ext cx="4149972" cy="23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flipH="1">
            <a:off x="4926065" y="1567173"/>
            <a:ext cx="2855744" cy="338554"/>
          </a:xfrm>
          <a:prstGeom prst="rect">
            <a:avLst/>
          </a:prstGeom>
          <a:noFill/>
        </p:spPr>
        <p:txBody>
          <a:bodyPr wrap="square" rtlCol="0">
            <a:spAutoFit/>
          </a:bodyPr>
          <a:lstStyle/>
          <a:p>
            <a:r>
              <a:rPr lang="en-US" sz="1600" dirty="0" smtClean="0"/>
              <a:t>…</a:t>
            </a:r>
            <a:endParaRPr lang="en-US" sz="1600" dirty="0" smtClean="0"/>
          </a:p>
        </p:txBody>
      </p:sp>
      <p:pic>
        <p:nvPicPr>
          <p:cNvPr id="8" name="Picture 7"/>
          <p:cNvPicPr>
            <a:picLocks noChangeAspect="1"/>
          </p:cNvPicPr>
          <p:nvPr/>
        </p:nvPicPr>
        <p:blipFill>
          <a:blip r:embed="rId5"/>
          <a:stretch>
            <a:fillRect/>
          </a:stretch>
        </p:blipFill>
        <p:spPr>
          <a:xfrm>
            <a:off x="1434907" y="1674055"/>
            <a:ext cx="7408396" cy="2683654"/>
          </a:xfrm>
          <a:prstGeom prst="rect">
            <a:avLst/>
          </a:prstGeom>
        </p:spPr>
      </p:pic>
      <p:sp>
        <p:nvSpPr>
          <p:cNvPr id="9" name="Rectangle 8"/>
          <p:cNvSpPr/>
          <p:nvPr/>
        </p:nvSpPr>
        <p:spPr>
          <a:xfrm>
            <a:off x="4881489" y="1406769"/>
            <a:ext cx="4304717"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9692643" y="6001161"/>
            <a:ext cx="2464224" cy="73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0" y="4357709"/>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471678" y="740140"/>
            <a:ext cx="2553391" cy="830997"/>
          </a:xfrm>
          <a:prstGeom prst="rect">
            <a:avLst/>
          </a:prstGeom>
          <a:noFill/>
        </p:spPr>
        <p:txBody>
          <a:bodyPr wrap="none" rtlCol="0">
            <a:spAutoFit/>
          </a:bodyPr>
          <a:lstStyle/>
          <a:p>
            <a:r>
              <a:rPr lang="en-US" sz="1600" dirty="0" smtClean="0"/>
              <a:t>More info:</a:t>
            </a:r>
          </a:p>
          <a:p>
            <a:r>
              <a:rPr lang="en-US" sz="1600" dirty="0" smtClean="0"/>
              <a:t>See p </a:t>
            </a:r>
            <a:r>
              <a:rPr lang="en-US" sz="1600" dirty="0" smtClean="0"/>
              <a:t>61 of TS and</a:t>
            </a:r>
          </a:p>
          <a:p>
            <a:r>
              <a:rPr lang="en-US" sz="1600" dirty="0" smtClean="0"/>
              <a:t>Model financial offer Form</a:t>
            </a:r>
            <a:endParaRPr lang="en-US" sz="1600" dirty="0" smtClean="0"/>
          </a:p>
        </p:txBody>
      </p:sp>
      <p:sp>
        <p:nvSpPr>
          <p:cNvPr id="44" name="TextBox 43"/>
          <p:cNvSpPr txBox="1"/>
          <p:nvPr/>
        </p:nvSpPr>
        <p:spPr>
          <a:xfrm>
            <a:off x="9152798" y="1883505"/>
            <a:ext cx="2170787" cy="584775"/>
          </a:xfrm>
          <a:prstGeom prst="rect">
            <a:avLst/>
          </a:prstGeom>
          <a:noFill/>
        </p:spPr>
        <p:txBody>
          <a:bodyPr wrap="none" rtlCol="0">
            <a:spAutoFit/>
          </a:bodyPr>
          <a:lstStyle/>
          <a:p>
            <a:r>
              <a:rPr lang="en-US" sz="1600" dirty="0" smtClean="0"/>
              <a:t>Cheaper price </a:t>
            </a:r>
            <a:r>
              <a:rPr lang="en-US" sz="1600" dirty="0" smtClean="0"/>
              <a:t>for the </a:t>
            </a:r>
          </a:p>
          <a:p>
            <a:r>
              <a:rPr lang="en-US" sz="1600" dirty="0" smtClean="0"/>
              <a:t>PCP / R&amp;D contracts</a:t>
            </a:r>
            <a:endParaRPr lang="en-US" sz="1600" dirty="0" smtClean="0"/>
          </a:p>
        </p:txBody>
      </p:sp>
      <p:cxnSp>
        <p:nvCxnSpPr>
          <p:cNvPr id="45" name="Straight Arrow Connector 44"/>
          <p:cNvCxnSpPr/>
          <p:nvPr/>
        </p:nvCxnSpPr>
        <p:spPr>
          <a:xfrm>
            <a:off x="9085390" y="1804374"/>
            <a:ext cx="506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7796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IPR conditions: ownership, protection, rights to use</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619914" y="6381594"/>
            <a:ext cx="517078" cy="175969"/>
          </a:xfrm>
        </p:spPr>
        <p:txBody>
          <a:bodyPr/>
          <a:lstStyle/>
          <a:p>
            <a:fld id="{86CB4B4D-7CA3-9044-876B-883B54F8677D}" type="slidenum">
              <a:rPr lang="en-US" smtClean="0"/>
              <a:t>12</a:t>
            </a:fld>
            <a:endParaRPr lang="en-US" dirty="0"/>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894777" y="2208628"/>
            <a:ext cx="2055371" cy="584775"/>
          </a:xfrm>
          <a:prstGeom prst="rect">
            <a:avLst/>
          </a:prstGeom>
          <a:noFill/>
        </p:spPr>
        <p:txBody>
          <a:bodyPr wrap="none" rtlCol="0">
            <a:spAutoFit/>
          </a:bodyPr>
          <a:lstStyle/>
          <a:p>
            <a:r>
              <a:rPr lang="en-US" sz="1600" dirty="0" smtClean="0"/>
              <a:t>More info:</a:t>
            </a:r>
          </a:p>
          <a:p>
            <a:r>
              <a:rPr lang="en-US" sz="1600" dirty="0" smtClean="0"/>
              <a:t>See p 28-38 of FWC</a:t>
            </a:r>
          </a:p>
        </p:txBody>
      </p:sp>
      <p:sp>
        <p:nvSpPr>
          <p:cNvPr id="3" name="TextBox 2"/>
          <p:cNvSpPr txBox="1"/>
          <p:nvPr/>
        </p:nvSpPr>
        <p:spPr>
          <a:xfrm>
            <a:off x="912615" y="611961"/>
            <a:ext cx="8688857" cy="944874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contractor retains ownership of all the rights to the results. The CA retains legal ownership of 1 exemplar of the foreground material, incl</a:t>
            </a:r>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source code, design specs, other documentary material. Each party retains rights to its background and gives license to other party to use background after PCP under fair and reasonable conditions (for CA / EBP for its own non-commercial purposes).</a:t>
            </a:r>
          </a:p>
          <a:p>
            <a:pPr marL="285750" indent="-285750">
              <a:buFont typeface="Arial" panose="020B0604020202020204" pitchFamily="34" charset="0"/>
              <a:buChar char="•"/>
            </a:pPr>
            <a:r>
              <a:rPr lang="en-US" sz="1500" dirty="0" smtClean="0">
                <a:latin typeface="Times New Roman" panose="02020603050405020304" pitchFamily="18" charset="0"/>
                <a:cs typeface="Times New Roman" panose="02020603050405020304" pitchFamily="18" charset="0"/>
              </a:rPr>
              <a:t>S</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r>
              <a:rPr lang="en-US" sz="1500" dirty="0" smtClean="0">
                <a:latin typeface="Times New Roman" panose="02020603050405020304" pitchFamily="18" charset="0"/>
                <a:cs typeface="Times New Roman" panose="02020603050405020304" pitchFamily="18" charset="0"/>
              </a:rPr>
              <a:t>        -&gt; For results that are design specifications, this right is unlimited in duration</a:t>
            </a: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-&gt; For results that are implementations into simulations, prototypes, products </a:t>
            </a:r>
            <a:r>
              <a:rPr lang="en-US" sz="1500" dirty="0" err="1" smtClean="0">
                <a:latin typeface="Times New Roman" panose="02020603050405020304" pitchFamily="18" charset="0"/>
                <a:cs typeface="Times New Roman" panose="02020603050405020304" pitchFamily="18" charset="0"/>
              </a:rPr>
              <a:t>etc</a:t>
            </a:r>
            <a:r>
              <a:rPr lang="en-US" sz="1500" dirty="0" smtClean="0">
                <a:latin typeface="Times New Roman" panose="02020603050405020304" pitchFamily="18" charset="0"/>
                <a:cs typeface="Times New Roman" panose="02020603050405020304" pitchFamily="18" charset="0"/>
              </a:rPr>
              <a:t>, this right is   </a:t>
            </a: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limited  up to 4 years after the end of the FWC, for own non-commercial purposes of EC/EBP…</a:t>
            </a:r>
            <a:endParaRPr lang="en-US" sz="1500" dirty="0">
              <a:latin typeface="Times New Roman" panose="02020603050405020304" pitchFamily="18" charset="0"/>
              <a:cs typeface="Times New Roman" panose="02020603050405020304" pitchFamily="18" charset="0"/>
            </a:endParaRPr>
          </a:p>
          <a:p>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a:stretch>
            <a:fillRect/>
          </a:stretch>
        </p:blipFill>
        <p:spPr>
          <a:xfrm>
            <a:off x="1204177" y="1642790"/>
            <a:ext cx="8277446" cy="885363"/>
          </a:xfrm>
          <a:prstGeom prst="rect">
            <a:avLst/>
          </a:prstGeom>
        </p:spPr>
      </p:pic>
      <p:cxnSp>
        <p:nvCxnSpPr>
          <p:cNvPr id="9" name="Straight Connector 8"/>
          <p:cNvCxnSpPr/>
          <p:nvPr/>
        </p:nvCxnSpPr>
        <p:spPr>
          <a:xfrm flipV="1">
            <a:off x="3094890" y="890899"/>
            <a:ext cx="914400"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68086" y="2194560"/>
            <a:ext cx="928468"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1204177" y="2432145"/>
            <a:ext cx="8375921" cy="1635367"/>
          </a:xfrm>
          <a:prstGeom prst="rect">
            <a:avLst/>
          </a:prstGeom>
        </p:spPr>
      </p:pic>
      <p:pic>
        <p:nvPicPr>
          <p:cNvPr id="18" name="Picture 17"/>
          <p:cNvPicPr>
            <a:picLocks noChangeAspect="1"/>
          </p:cNvPicPr>
          <p:nvPr/>
        </p:nvPicPr>
        <p:blipFill>
          <a:blip r:embed="rId5"/>
          <a:stretch>
            <a:fillRect/>
          </a:stretch>
        </p:blipFill>
        <p:spPr>
          <a:xfrm>
            <a:off x="1134700" y="4067512"/>
            <a:ext cx="8594841" cy="1897189"/>
          </a:xfrm>
          <a:prstGeom prst="rect">
            <a:avLst/>
          </a:prstGeom>
        </p:spPr>
      </p:pic>
      <p:cxnSp>
        <p:nvCxnSpPr>
          <p:cNvPr id="21" name="Straight Connector 20"/>
          <p:cNvCxnSpPr/>
          <p:nvPr/>
        </p:nvCxnSpPr>
        <p:spPr>
          <a:xfrm>
            <a:off x="7357403" y="4881489"/>
            <a:ext cx="222269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729541" y="4740812"/>
            <a:ext cx="399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29541" y="4767981"/>
            <a:ext cx="2533066" cy="1815882"/>
          </a:xfrm>
          <a:prstGeom prst="rect">
            <a:avLst/>
          </a:prstGeom>
          <a:noFill/>
        </p:spPr>
        <p:txBody>
          <a:bodyPr wrap="none" rtlCol="0">
            <a:spAutoFit/>
          </a:bodyPr>
          <a:lstStyle/>
          <a:p>
            <a:r>
              <a:rPr lang="en-US" sz="1600" dirty="0" smtClean="0"/>
              <a:t>Rights to use include </a:t>
            </a:r>
          </a:p>
          <a:p>
            <a:r>
              <a:rPr lang="en-US" sz="1600" dirty="0" smtClean="0"/>
              <a:t>rights to </a:t>
            </a:r>
            <a:r>
              <a:rPr lang="en-US" sz="1600" dirty="0"/>
              <a:t>compile and </a:t>
            </a:r>
          </a:p>
          <a:p>
            <a:r>
              <a:rPr lang="en-US" sz="1600" dirty="0"/>
              <a:t>integrate results into</a:t>
            </a:r>
          </a:p>
          <a:p>
            <a:r>
              <a:rPr lang="en-US" sz="1600" dirty="0"/>
              <a:t>EBSI and use for 4 years</a:t>
            </a:r>
          </a:p>
          <a:p>
            <a:r>
              <a:rPr lang="en-US" sz="1600" dirty="0"/>
              <a:t>as part of </a:t>
            </a:r>
            <a:r>
              <a:rPr lang="en-US" sz="1600" dirty="0" smtClean="0"/>
              <a:t>EBSI + rights to</a:t>
            </a:r>
            <a:endParaRPr lang="en-US" sz="1600" dirty="0"/>
          </a:p>
          <a:p>
            <a:r>
              <a:rPr lang="en-US" sz="1600" dirty="0" smtClean="0"/>
              <a:t>modify, copy, back-up,</a:t>
            </a:r>
          </a:p>
          <a:p>
            <a:r>
              <a:rPr lang="en-US" sz="1600" dirty="0"/>
              <a:t>c</a:t>
            </a:r>
            <a:r>
              <a:rPr lang="en-US" sz="1600" dirty="0" smtClean="0"/>
              <a:t>orrect errors, translate.. </a:t>
            </a:r>
          </a:p>
        </p:txBody>
      </p:sp>
    </p:spTree>
    <p:extLst>
      <p:ext uri="{BB962C8B-B14F-4D97-AF65-F5344CB8AC3E}">
        <p14:creationId xmlns:p14="http://schemas.microsoft.com/office/powerpoint/2010/main" val="14887979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IPR conditions: rights to license + standard </a:t>
            </a:r>
            <a:r>
              <a:rPr lang="en-US" sz="2400" dirty="0" err="1" smtClean="0"/>
              <a:t>commercialisation</a:t>
            </a:r>
            <a:r>
              <a:rPr lang="en-US" sz="2400" dirty="0" smtClean="0"/>
              <a:t> </a:t>
            </a:r>
            <a:r>
              <a:rPr lang="en-US" sz="2400" dirty="0" err="1" smtClean="0"/>
              <a:t>req</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568644" y="1450181"/>
            <a:ext cx="50743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t>
            </a:r>
            <a:endParaRPr lang="en-GB" dirty="0"/>
          </a:p>
        </p:txBody>
      </p:sp>
      <p:pic>
        <p:nvPicPr>
          <p:cNvPr id="13" name="Picture 12"/>
          <p:cNvPicPr>
            <a:picLocks noChangeAspect="1"/>
          </p:cNvPicPr>
          <p:nvPr/>
        </p:nvPicPr>
        <p:blipFill>
          <a:blip r:embed="rId3"/>
          <a:stretch>
            <a:fillRect/>
          </a:stretch>
        </p:blipFill>
        <p:spPr>
          <a:xfrm>
            <a:off x="1757681" y="1433153"/>
            <a:ext cx="7841860" cy="2715509"/>
          </a:xfrm>
          <a:prstGeom prst="rect">
            <a:avLst/>
          </a:prstGeom>
        </p:spPr>
      </p:pic>
      <p:cxnSp>
        <p:nvCxnSpPr>
          <p:cNvPr id="20" name="Straight Connector 19"/>
          <p:cNvCxnSpPr/>
          <p:nvPr/>
        </p:nvCxnSpPr>
        <p:spPr>
          <a:xfrm>
            <a:off x="4774322" y="1956620"/>
            <a:ext cx="17443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84144" y="2195771"/>
            <a:ext cx="3460652" cy="140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48242" y="2448989"/>
            <a:ext cx="46704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23492" y="2645937"/>
            <a:ext cx="2996418" cy="140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68644" y="4062470"/>
            <a:ext cx="50743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t>
            </a:r>
            <a:endParaRPr lang="en-GB" dirty="0"/>
          </a:p>
        </p:txBody>
      </p:sp>
      <p:pic>
        <p:nvPicPr>
          <p:cNvPr id="33" name="Picture 32"/>
          <p:cNvPicPr>
            <a:picLocks noChangeAspect="1"/>
          </p:cNvPicPr>
          <p:nvPr/>
        </p:nvPicPr>
        <p:blipFill>
          <a:blip r:embed="rId4"/>
          <a:stretch>
            <a:fillRect/>
          </a:stretch>
        </p:blipFill>
        <p:spPr>
          <a:xfrm>
            <a:off x="1804758" y="4140384"/>
            <a:ext cx="7822916" cy="604797"/>
          </a:xfrm>
          <a:prstGeom prst="rect">
            <a:avLst/>
          </a:prstGeom>
        </p:spPr>
      </p:pic>
      <p:pic>
        <p:nvPicPr>
          <p:cNvPr id="34" name="Picture 33"/>
          <p:cNvPicPr>
            <a:picLocks noChangeAspect="1"/>
          </p:cNvPicPr>
          <p:nvPr/>
        </p:nvPicPr>
        <p:blipFill>
          <a:blip r:embed="rId5"/>
          <a:stretch>
            <a:fillRect/>
          </a:stretch>
        </p:blipFill>
        <p:spPr>
          <a:xfrm>
            <a:off x="1866557" y="4632637"/>
            <a:ext cx="7592304" cy="743576"/>
          </a:xfrm>
          <a:prstGeom prst="rect">
            <a:avLst/>
          </a:prstGeom>
        </p:spPr>
      </p:pic>
      <p:cxnSp>
        <p:nvCxnSpPr>
          <p:cNvPr id="35" name="Straight Connector 34"/>
          <p:cNvCxnSpPr/>
          <p:nvPr/>
        </p:nvCxnSpPr>
        <p:spPr>
          <a:xfrm>
            <a:off x="1866557" y="5088833"/>
            <a:ext cx="5411812" cy="470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03787" y="4854564"/>
            <a:ext cx="1055074"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594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43196"/>
            <a:ext cx="11602974" cy="49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New: EU strategic autonomy – </a:t>
            </a:r>
            <a:r>
              <a:rPr lang="en-US" sz="2400" dirty="0" err="1" smtClean="0"/>
              <a:t>commercialise</a:t>
            </a:r>
            <a:r>
              <a:rPr lang="en-US" sz="2400" dirty="0" smtClean="0"/>
              <a:t> ‘in EU’ conditions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a:stretch>
            <a:fillRect/>
          </a:stretch>
        </p:blipFill>
        <p:spPr>
          <a:xfrm>
            <a:off x="1965900" y="422741"/>
            <a:ext cx="7051489" cy="6312988"/>
          </a:xfrm>
          <a:prstGeom prst="rect">
            <a:avLst/>
          </a:prstGeom>
        </p:spPr>
      </p:pic>
      <p:cxnSp>
        <p:nvCxnSpPr>
          <p:cNvPr id="31" name="Straight Connector 30"/>
          <p:cNvCxnSpPr/>
          <p:nvPr/>
        </p:nvCxnSpPr>
        <p:spPr>
          <a:xfrm>
            <a:off x="5190977" y="1083212"/>
            <a:ext cx="230710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771335" y="2124222"/>
            <a:ext cx="2419642" cy="140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45058" y="2954216"/>
            <a:ext cx="5472331" cy="281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067950" y="3151163"/>
            <a:ext cx="6949439"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9005755" y="2816292"/>
            <a:ext cx="407964"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475174" y="2619853"/>
            <a:ext cx="2395207" cy="1384995"/>
          </a:xfrm>
          <a:prstGeom prst="rect">
            <a:avLst/>
          </a:prstGeom>
          <a:noFill/>
        </p:spPr>
        <p:txBody>
          <a:bodyPr wrap="none" rtlCol="0">
            <a:spAutoFit/>
          </a:bodyPr>
          <a:lstStyle/>
          <a:p>
            <a:r>
              <a:rPr lang="en-US" sz="1400" dirty="0" smtClean="0">
                <a:solidFill>
                  <a:schemeClr val="accent2">
                    <a:lumMod val="75000"/>
                  </a:schemeClr>
                </a:solidFill>
              </a:rPr>
              <a:t>Here we used EU Member</a:t>
            </a:r>
          </a:p>
          <a:p>
            <a:r>
              <a:rPr lang="en-US" sz="1400" dirty="0" smtClean="0">
                <a:solidFill>
                  <a:schemeClr val="accent2">
                    <a:lumMod val="75000"/>
                  </a:schemeClr>
                </a:solidFill>
              </a:rPr>
              <a:t>States &amp; H2020 associated</a:t>
            </a:r>
          </a:p>
          <a:p>
            <a:r>
              <a:rPr lang="en-US" sz="1400" dirty="0" smtClean="0">
                <a:solidFill>
                  <a:schemeClr val="accent2">
                    <a:lumMod val="75000"/>
                  </a:schemeClr>
                </a:solidFill>
              </a:rPr>
              <a:t>Countries because the PCP</a:t>
            </a:r>
          </a:p>
          <a:p>
            <a:r>
              <a:rPr lang="en-US" sz="1400" dirty="0">
                <a:solidFill>
                  <a:schemeClr val="accent2">
                    <a:lumMod val="75000"/>
                  </a:schemeClr>
                </a:solidFill>
              </a:rPr>
              <a:t>w</a:t>
            </a:r>
            <a:r>
              <a:rPr lang="en-US" sz="1400" dirty="0" smtClean="0">
                <a:solidFill>
                  <a:schemeClr val="accent2">
                    <a:lumMod val="75000"/>
                  </a:schemeClr>
                </a:solidFill>
              </a:rPr>
              <a:t>as funded by H2020.</a:t>
            </a:r>
          </a:p>
          <a:p>
            <a:r>
              <a:rPr lang="en-US" sz="1400" dirty="0" smtClean="0">
                <a:solidFill>
                  <a:schemeClr val="accent2">
                    <a:lumMod val="75000"/>
                  </a:schemeClr>
                </a:solidFill>
              </a:rPr>
              <a:t>Otherwise could be limited</a:t>
            </a:r>
          </a:p>
          <a:p>
            <a:r>
              <a:rPr lang="en-US" sz="1400" dirty="0">
                <a:solidFill>
                  <a:schemeClr val="accent2">
                    <a:lumMod val="75000"/>
                  </a:schemeClr>
                </a:solidFill>
              </a:rPr>
              <a:t>t</a:t>
            </a:r>
            <a:r>
              <a:rPr lang="en-US" sz="1400" dirty="0" smtClean="0">
                <a:solidFill>
                  <a:schemeClr val="accent2">
                    <a:lumMod val="75000"/>
                  </a:schemeClr>
                </a:solidFill>
              </a:rPr>
              <a:t>o EU Member States. </a:t>
            </a:r>
          </a:p>
        </p:txBody>
      </p:sp>
      <p:cxnSp>
        <p:nvCxnSpPr>
          <p:cNvPr id="39" name="Straight Connector 38"/>
          <p:cNvCxnSpPr/>
          <p:nvPr/>
        </p:nvCxnSpPr>
        <p:spPr>
          <a:xfrm>
            <a:off x="2067950" y="3362179"/>
            <a:ext cx="69378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1"/>
          </p:cNvCxnSpPr>
          <p:nvPr/>
        </p:nvCxnSpPr>
        <p:spPr>
          <a:xfrm>
            <a:off x="1965900" y="3579235"/>
            <a:ext cx="6094888" cy="80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771335" y="6274191"/>
            <a:ext cx="4965896" cy="28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196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New: EU strategic autonomy - Mergers and Acquisitions conditions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743614" y="728567"/>
            <a:ext cx="7707773" cy="626012"/>
          </a:xfrm>
          <a:prstGeom prst="rect">
            <a:avLst/>
          </a:prstGeom>
        </p:spPr>
      </p:pic>
      <p:pic>
        <p:nvPicPr>
          <p:cNvPr id="7" name="Picture 6"/>
          <p:cNvPicPr>
            <a:picLocks noChangeAspect="1"/>
          </p:cNvPicPr>
          <p:nvPr/>
        </p:nvPicPr>
        <p:blipFill>
          <a:blip r:embed="rId4"/>
          <a:stretch>
            <a:fillRect/>
          </a:stretch>
        </p:blipFill>
        <p:spPr>
          <a:xfrm>
            <a:off x="1676849" y="1238482"/>
            <a:ext cx="7707773" cy="4726219"/>
          </a:xfrm>
          <a:prstGeom prst="rect">
            <a:avLst/>
          </a:prstGeom>
        </p:spPr>
      </p:pic>
      <p:cxnSp>
        <p:nvCxnSpPr>
          <p:cNvPr id="10" name="Straight Connector 9"/>
          <p:cNvCxnSpPr/>
          <p:nvPr/>
        </p:nvCxnSpPr>
        <p:spPr>
          <a:xfrm>
            <a:off x="4121834" y="1491175"/>
            <a:ext cx="29120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7681" y="4979963"/>
            <a:ext cx="7512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97537" y="5202703"/>
            <a:ext cx="7512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985" y="5425443"/>
            <a:ext cx="7512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64708" y="5648183"/>
            <a:ext cx="7512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985" y="5908429"/>
            <a:ext cx="59842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1202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43196"/>
            <a:ext cx="11602974" cy="49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New: EU strategic autonomy – Transfer/excl. licensing of IPR</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2076406" y="478165"/>
            <a:ext cx="6913172" cy="1352324"/>
          </a:xfrm>
          <a:prstGeom prst="rect">
            <a:avLst/>
          </a:prstGeom>
        </p:spPr>
      </p:pic>
      <p:pic>
        <p:nvPicPr>
          <p:cNvPr id="5" name="Picture 4"/>
          <p:cNvPicPr>
            <a:picLocks noChangeAspect="1"/>
          </p:cNvPicPr>
          <p:nvPr/>
        </p:nvPicPr>
        <p:blipFill>
          <a:blip r:embed="rId4"/>
          <a:stretch>
            <a:fillRect/>
          </a:stretch>
        </p:blipFill>
        <p:spPr>
          <a:xfrm>
            <a:off x="2102211" y="1830489"/>
            <a:ext cx="6861561" cy="3808109"/>
          </a:xfrm>
          <a:prstGeom prst="rect">
            <a:avLst/>
          </a:prstGeom>
        </p:spPr>
      </p:pic>
      <p:pic>
        <p:nvPicPr>
          <p:cNvPr id="6" name="Picture 5"/>
          <p:cNvPicPr>
            <a:picLocks noChangeAspect="1"/>
          </p:cNvPicPr>
          <p:nvPr/>
        </p:nvPicPr>
        <p:blipFill>
          <a:blip r:embed="rId5"/>
          <a:stretch>
            <a:fillRect/>
          </a:stretch>
        </p:blipFill>
        <p:spPr>
          <a:xfrm>
            <a:off x="2235811" y="5638598"/>
            <a:ext cx="6727961" cy="1267918"/>
          </a:xfrm>
          <a:prstGeom prst="rect">
            <a:avLst/>
          </a:prstGeom>
        </p:spPr>
      </p:pic>
      <p:cxnSp>
        <p:nvCxnSpPr>
          <p:cNvPr id="9" name="Straight Connector 8"/>
          <p:cNvCxnSpPr/>
          <p:nvPr/>
        </p:nvCxnSpPr>
        <p:spPr>
          <a:xfrm flipV="1">
            <a:off x="6203852" y="745588"/>
            <a:ext cx="2759920" cy="140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1403" y="942535"/>
            <a:ext cx="16046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56072" y="1139483"/>
            <a:ext cx="633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73194" y="1350498"/>
            <a:ext cx="4009292"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262511" y="2447778"/>
            <a:ext cx="4543864"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7077" y="6035041"/>
            <a:ext cx="333669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35811" y="6230353"/>
            <a:ext cx="1041961" cy="16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5943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Restricted access to the procurement</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504935" y="1214735"/>
            <a:ext cx="7684932" cy="1953577"/>
          </a:xfrm>
          <a:prstGeom prst="rect">
            <a:avLst/>
          </a:prstGeom>
        </p:spPr>
      </p:pic>
      <p:cxnSp>
        <p:nvCxnSpPr>
          <p:cNvPr id="5" name="Straight Connector 4"/>
          <p:cNvCxnSpPr/>
          <p:nvPr/>
        </p:nvCxnSpPr>
        <p:spPr>
          <a:xfrm>
            <a:off x="7258929" y="1958190"/>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74235" y="2180930"/>
            <a:ext cx="2590799" cy="23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5618" y="648198"/>
            <a:ext cx="11028069" cy="523220"/>
          </a:xfrm>
          <a:prstGeom prst="rect">
            <a:avLst/>
          </a:prstGeom>
          <a:noFill/>
        </p:spPr>
        <p:txBody>
          <a:bodyPr wrap="square" rtlCol="0">
            <a:spAutoFit/>
          </a:bodyPr>
          <a:lstStyle/>
          <a:p>
            <a:r>
              <a:rPr lang="en-US" sz="1400" dirty="0" smtClean="0"/>
              <a:t>WTO GPA and other </a:t>
            </a:r>
            <a:r>
              <a:rPr lang="en-US" sz="1400" dirty="0" err="1" smtClean="0"/>
              <a:t>plurilateral</a:t>
            </a:r>
            <a:r>
              <a:rPr lang="en-US" sz="1400" dirty="0" smtClean="0"/>
              <a:t> procurement agreements between EU and 3</a:t>
            </a:r>
            <a:r>
              <a:rPr lang="en-US" sz="1400" baseline="30000" dirty="0" smtClean="0"/>
              <a:t>rd</a:t>
            </a:r>
            <a:r>
              <a:rPr lang="en-US" sz="1400" dirty="0" smtClean="0"/>
              <a:t> countries do not apply to this procurement (it is a PCP type R&amp;D services procurement + it covers security R&amp;D):</a:t>
            </a:r>
            <a:endParaRPr lang="en-GB" sz="1400" dirty="0"/>
          </a:p>
        </p:txBody>
      </p:sp>
      <p:pic>
        <p:nvPicPr>
          <p:cNvPr id="8" name="Picture 7"/>
          <p:cNvPicPr>
            <a:picLocks noChangeAspect="1"/>
          </p:cNvPicPr>
          <p:nvPr/>
        </p:nvPicPr>
        <p:blipFill>
          <a:blip r:embed="rId4"/>
          <a:stretch>
            <a:fillRect/>
          </a:stretch>
        </p:blipFill>
        <p:spPr>
          <a:xfrm>
            <a:off x="1533071" y="3236984"/>
            <a:ext cx="7554658" cy="527236"/>
          </a:xfrm>
          <a:prstGeom prst="rect">
            <a:avLst/>
          </a:prstGeom>
        </p:spPr>
      </p:pic>
      <p:pic>
        <p:nvPicPr>
          <p:cNvPr id="10" name="Picture 9"/>
          <p:cNvPicPr>
            <a:picLocks noChangeAspect="1"/>
          </p:cNvPicPr>
          <p:nvPr/>
        </p:nvPicPr>
        <p:blipFill>
          <a:blip r:embed="rId5"/>
          <a:stretch>
            <a:fillRect/>
          </a:stretch>
        </p:blipFill>
        <p:spPr>
          <a:xfrm>
            <a:off x="1533071" y="3764220"/>
            <a:ext cx="7656796" cy="2617374"/>
          </a:xfrm>
          <a:prstGeom prst="rect">
            <a:avLst/>
          </a:prstGeom>
        </p:spPr>
      </p:pic>
      <p:cxnSp>
        <p:nvCxnSpPr>
          <p:cNvPr id="17" name="Straight Connector 16"/>
          <p:cNvCxnSpPr/>
          <p:nvPr/>
        </p:nvCxnSpPr>
        <p:spPr>
          <a:xfrm>
            <a:off x="1655301" y="4035699"/>
            <a:ext cx="748713" cy="2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02925" y="4473481"/>
            <a:ext cx="3284804" cy="2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55301" y="4729525"/>
            <a:ext cx="18194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24017" y="5185451"/>
            <a:ext cx="21852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393099" y="2140142"/>
            <a:ext cx="2653290" cy="1169551"/>
          </a:xfrm>
          <a:prstGeom prst="rect">
            <a:avLst/>
          </a:prstGeom>
          <a:noFill/>
        </p:spPr>
        <p:txBody>
          <a:bodyPr wrap="none" rtlCol="0">
            <a:spAutoFit/>
          </a:bodyPr>
          <a:lstStyle/>
          <a:p>
            <a:r>
              <a:rPr lang="en-US" sz="1400" dirty="0" smtClean="0">
                <a:solidFill>
                  <a:schemeClr val="accent2">
                    <a:lumMod val="75000"/>
                  </a:schemeClr>
                </a:solidFill>
              </a:rPr>
              <a:t>We chose EEA because EBSI</a:t>
            </a:r>
          </a:p>
          <a:p>
            <a:r>
              <a:rPr lang="en-US" sz="1400" dirty="0" smtClean="0">
                <a:solidFill>
                  <a:schemeClr val="accent2">
                    <a:lumMod val="75000"/>
                  </a:schemeClr>
                </a:solidFill>
              </a:rPr>
              <a:t>is a collaboration between</a:t>
            </a:r>
          </a:p>
          <a:p>
            <a:r>
              <a:rPr lang="en-US" sz="1400" dirty="0" smtClean="0">
                <a:solidFill>
                  <a:schemeClr val="accent2">
                    <a:lumMod val="75000"/>
                  </a:schemeClr>
                </a:solidFill>
              </a:rPr>
              <a:t>EU and EEA countries</a:t>
            </a:r>
          </a:p>
          <a:p>
            <a:r>
              <a:rPr lang="en-US" sz="1400" dirty="0" smtClean="0">
                <a:solidFill>
                  <a:schemeClr val="accent2">
                    <a:lumMod val="75000"/>
                  </a:schemeClr>
                </a:solidFill>
              </a:rPr>
              <a:t>-&gt; you could restrict this </a:t>
            </a:r>
          </a:p>
          <a:p>
            <a:r>
              <a:rPr lang="en-US" sz="1400" dirty="0" smtClean="0">
                <a:solidFill>
                  <a:schemeClr val="accent2">
                    <a:lumMod val="75000"/>
                  </a:schemeClr>
                </a:solidFill>
              </a:rPr>
              <a:t>also to EU Member States only</a:t>
            </a:r>
          </a:p>
        </p:txBody>
      </p:sp>
      <p:cxnSp>
        <p:nvCxnSpPr>
          <p:cNvPr id="28" name="Straight Arrow Connector 27"/>
          <p:cNvCxnSpPr/>
          <p:nvPr/>
        </p:nvCxnSpPr>
        <p:spPr>
          <a:xfrm flipH="1">
            <a:off x="9189867" y="2087493"/>
            <a:ext cx="896668" cy="1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592131" y="4836519"/>
            <a:ext cx="1846468" cy="584775"/>
          </a:xfrm>
          <a:prstGeom prst="rect">
            <a:avLst/>
          </a:prstGeom>
          <a:noFill/>
        </p:spPr>
        <p:txBody>
          <a:bodyPr wrap="none" rtlCol="0">
            <a:spAutoFit/>
          </a:bodyPr>
          <a:lstStyle/>
          <a:p>
            <a:r>
              <a:rPr lang="en-US" sz="1600" dirty="0" smtClean="0"/>
              <a:t>More info:</a:t>
            </a:r>
          </a:p>
          <a:p>
            <a:r>
              <a:rPr lang="en-US" sz="1600" dirty="0" smtClean="0"/>
              <a:t>See p 40-41 of TS</a:t>
            </a:r>
          </a:p>
        </p:txBody>
      </p:sp>
      <p:cxnSp>
        <p:nvCxnSpPr>
          <p:cNvPr id="30" name="Straight Connector 29"/>
          <p:cNvCxnSpPr/>
          <p:nvPr/>
        </p:nvCxnSpPr>
        <p:spPr>
          <a:xfrm>
            <a:off x="7258929" y="2180930"/>
            <a:ext cx="118168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3726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Restricted access to the procurement</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757681" y="703385"/>
            <a:ext cx="8028350" cy="1969476"/>
            <a:chOff x="1374410" y="984739"/>
            <a:chExt cx="8028350" cy="1969476"/>
          </a:xfrm>
        </p:grpSpPr>
        <p:pic>
          <p:nvPicPr>
            <p:cNvPr id="4" name="Picture 3"/>
            <p:cNvPicPr>
              <a:picLocks noChangeAspect="1"/>
            </p:cNvPicPr>
            <p:nvPr/>
          </p:nvPicPr>
          <p:blipFill>
            <a:blip r:embed="rId3"/>
            <a:stretch>
              <a:fillRect/>
            </a:stretch>
          </p:blipFill>
          <p:spPr>
            <a:xfrm>
              <a:off x="1374410" y="984739"/>
              <a:ext cx="8028350" cy="1969476"/>
            </a:xfrm>
            <a:prstGeom prst="rect">
              <a:avLst/>
            </a:prstGeom>
          </p:spPr>
        </p:pic>
        <p:sp>
          <p:nvSpPr>
            <p:cNvPr id="6" name="Rectangle 5"/>
            <p:cNvSpPr/>
            <p:nvPr/>
          </p:nvSpPr>
          <p:spPr>
            <a:xfrm>
              <a:off x="3418449" y="2686929"/>
              <a:ext cx="5984311"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07963" y="2937145"/>
            <a:ext cx="11729029" cy="3539430"/>
          </a:xfrm>
          <a:prstGeom prst="rect">
            <a:avLst/>
          </a:prstGeom>
          <a:noFill/>
        </p:spPr>
        <p:txBody>
          <a:bodyPr wrap="square" rtlCol="0">
            <a:spAutoFit/>
          </a:bodyPr>
          <a:lstStyle/>
          <a:p>
            <a:r>
              <a:rPr lang="en-US" sz="1400" dirty="0" smtClean="0"/>
              <a:t>Restriction that country of establishment must be in EEA -&gt; Applies to lead contractor + all members of grouping, but not to subcontractors</a:t>
            </a:r>
          </a:p>
          <a:p>
            <a:r>
              <a:rPr lang="en-US" sz="1400" dirty="0" smtClean="0"/>
              <a:t>Restriction that country of control must be in EEA -&gt; Applies to lead contractor + all members of grouping + all subcontractors </a:t>
            </a:r>
          </a:p>
          <a:p>
            <a:endParaRPr lang="en-US" sz="1400" dirty="0"/>
          </a:p>
          <a:p>
            <a:endParaRPr lang="en-US" sz="1400" dirty="0" smtClean="0"/>
          </a:p>
          <a:p>
            <a:r>
              <a:rPr lang="en-US" sz="1400" b="1" u="sng" dirty="0" smtClean="0"/>
              <a:t>Example</a:t>
            </a:r>
            <a:r>
              <a:rPr lang="en-US" sz="1400" dirty="0" smtClean="0"/>
              <a:t>: </a:t>
            </a:r>
          </a:p>
          <a:p>
            <a:r>
              <a:rPr lang="en-US" sz="1400" dirty="0" smtClean="0"/>
              <a:t>Switzerland and China is not part of the EEA. </a:t>
            </a:r>
            <a:r>
              <a:rPr lang="en-US" sz="1400" dirty="0" smtClean="0">
                <a:solidFill>
                  <a:srgbClr val="FF0000"/>
                </a:solidFill>
              </a:rPr>
              <a:t>Can a Swiss entity or a Chinese entity participate in the procurement?</a:t>
            </a:r>
            <a:r>
              <a:rPr lang="en-US" sz="1400" dirty="0" smtClean="0"/>
              <a:t> </a:t>
            </a:r>
          </a:p>
          <a:p>
            <a:r>
              <a:rPr lang="en-US" sz="1400" dirty="0" smtClean="0"/>
              <a:t>It cannot submit a tender itself, but could still participate as subcontractor / entity on whose capacity is relied ‘depending on who controls the entity’</a:t>
            </a:r>
            <a:endParaRPr lang="en-US" sz="1400" dirty="0"/>
          </a:p>
          <a:p>
            <a:endParaRPr lang="en-US" sz="1400" dirty="0" smtClean="0"/>
          </a:p>
          <a:p>
            <a:r>
              <a:rPr lang="en-US" sz="1400" dirty="0" smtClean="0"/>
              <a:t>The Swiss / Chinese entity cannot submit a tender itself, but it can possibly participate as subcontractor / entity on whose capacity is relied:</a:t>
            </a:r>
          </a:p>
          <a:p>
            <a:pPr marL="285750" indent="-285750">
              <a:buFontTx/>
              <a:buChar char="-"/>
            </a:pPr>
            <a:r>
              <a:rPr lang="en-US" sz="1400" dirty="0" smtClean="0"/>
              <a:t>Nationals </a:t>
            </a:r>
            <a:r>
              <a:rPr lang="en-US" sz="1400" u="sng" dirty="0"/>
              <a:t>established in </a:t>
            </a:r>
            <a:r>
              <a:rPr lang="en-US" sz="1400" u="sng" dirty="0" smtClean="0"/>
              <a:t>Switzerland / China</a:t>
            </a:r>
            <a:r>
              <a:rPr lang="en-US" sz="1400" dirty="0" smtClean="0"/>
              <a:t> </a:t>
            </a:r>
            <a:r>
              <a:rPr lang="en-US" sz="1400" dirty="0"/>
              <a:t>and </a:t>
            </a:r>
            <a:r>
              <a:rPr lang="en-US" sz="1400" u="sng" dirty="0"/>
              <a:t>controlled from </a:t>
            </a:r>
            <a:r>
              <a:rPr lang="en-US" sz="1400" u="sng" dirty="0" smtClean="0"/>
              <a:t>Switzerland / China</a:t>
            </a:r>
            <a:r>
              <a:rPr lang="en-US" sz="1400" dirty="0" smtClean="0"/>
              <a:t> </a:t>
            </a:r>
            <a:r>
              <a:rPr lang="en-US" sz="1400" dirty="0">
                <a:solidFill>
                  <a:srgbClr val="FF0000"/>
                </a:solidFill>
              </a:rPr>
              <a:t>cannot participate </a:t>
            </a:r>
            <a:r>
              <a:rPr lang="en-US" sz="1400" dirty="0"/>
              <a:t>in the procurement (not as sole tenderer, nor as member of a group in case of a joint tender, nor as subcontractor, nor as other entity on whose capacity is being relied). </a:t>
            </a:r>
            <a:endParaRPr lang="en-US" sz="1400" dirty="0" smtClean="0"/>
          </a:p>
          <a:p>
            <a:pPr marL="285750" indent="-285750">
              <a:buFontTx/>
              <a:buChar char="-"/>
            </a:pPr>
            <a:r>
              <a:rPr lang="en-US" sz="1400" dirty="0" smtClean="0"/>
              <a:t>Nationals </a:t>
            </a:r>
            <a:r>
              <a:rPr lang="en-US" sz="1400" u="sng" dirty="0"/>
              <a:t>established in </a:t>
            </a:r>
            <a:r>
              <a:rPr lang="en-US" sz="1400" u="sng" dirty="0" smtClean="0"/>
              <a:t>Switzerland / China</a:t>
            </a:r>
            <a:r>
              <a:rPr lang="en-US" sz="1400" dirty="0" smtClean="0"/>
              <a:t> </a:t>
            </a:r>
            <a:r>
              <a:rPr lang="en-US" sz="1400" dirty="0"/>
              <a:t>but </a:t>
            </a:r>
            <a:r>
              <a:rPr lang="en-US" sz="1400" u="sng" dirty="0"/>
              <a:t>controlled from EEA countries</a:t>
            </a:r>
            <a:r>
              <a:rPr lang="en-US" sz="1400" dirty="0"/>
              <a:t> </a:t>
            </a:r>
            <a:r>
              <a:rPr lang="en-US" sz="1400" dirty="0">
                <a:solidFill>
                  <a:srgbClr val="FF0000"/>
                </a:solidFill>
              </a:rPr>
              <a:t>can participate </a:t>
            </a:r>
            <a:r>
              <a:rPr lang="en-US" sz="1400" dirty="0"/>
              <a:t>in the procurement as subcontractor or as other entity on whose capacity is being relied (but not as sole tenderer, nor as group member in case of a joint tender), “IF” the entity/group that is submitting the tender (sole tenderer or group members in case of a joint tender) is established in and controlled from EEA </a:t>
            </a:r>
            <a:r>
              <a:rPr lang="en-US" sz="1400" dirty="0" smtClean="0"/>
              <a:t>countries.</a:t>
            </a:r>
          </a:p>
          <a:p>
            <a:pPr marL="285750" indent="-285750">
              <a:buFontTx/>
              <a:buChar char="-"/>
            </a:pPr>
            <a:r>
              <a:rPr lang="en-US" sz="1400" dirty="0" smtClean="0"/>
              <a:t>Nationals </a:t>
            </a:r>
            <a:r>
              <a:rPr lang="en-US" sz="1400" u="sng" dirty="0"/>
              <a:t>established in EEA countries</a:t>
            </a:r>
            <a:r>
              <a:rPr lang="en-US" sz="1400" dirty="0"/>
              <a:t> but </a:t>
            </a:r>
            <a:r>
              <a:rPr lang="en-US" sz="1400" u="sng" dirty="0"/>
              <a:t>controlled from </a:t>
            </a:r>
            <a:r>
              <a:rPr lang="en-US" sz="1400" u="sng" dirty="0" smtClean="0"/>
              <a:t>Switzerland / China</a:t>
            </a:r>
            <a:r>
              <a:rPr lang="en-US" sz="1400" dirty="0" smtClean="0"/>
              <a:t> </a:t>
            </a:r>
            <a:r>
              <a:rPr lang="en-US" sz="1400" dirty="0">
                <a:solidFill>
                  <a:srgbClr val="FF0000"/>
                </a:solidFill>
              </a:rPr>
              <a:t>cannot participate </a:t>
            </a:r>
            <a:r>
              <a:rPr lang="en-US" sz="1400" dirty="0"/>
              <a:t>in the procurement (not as sole tenderer, nor as member of a group in case of a joint tender, nor as subcontractor, nor as other entity on whose capacity is being relied).</a:t>
            </a:r>
            <a:endParaRPr lang="en-GB" sz="1400" dirty="0"/>
          </a:p>
        </p:txBody>
      </p:sp>
      <p:sp>
        <p:nvSpPr>
          <p:cNvPr id="20" name="Rectangle 19"/>
          <p:cNvSpPr/>
          <p:nvPr/>
        </p:nvSpPr>
        <p:spPr>
          <a:xfrm>
            <a:off x="267286" y="2813953"/>
            <a:ext cx="11576401" cy="851878"/>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29240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Place of performance conditions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533378" y="594275"/>
            <a:ext cx="7624690" cy="5928919"/>
          </a:xfrm>
          <a:prstGeom prst="rect">
            <a:avLst/>
          </a:prstGeom>
        </p:spPr>
      </p:pic>
      <p:cxnSp>
        <p:nvCxnSpPr>
          <p:cNvPr id="6" name="Straight Connector 5"/>
          <p:cNvCxnSpPr/>
          <p:nvPr/>
        </p:nvCxnSpPr>
        <p:spPr>
          <a:xfrm flipV="1">
            <a:off x="2616591" y="900332"/>
            <a:ext cx="2757267"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44529" y="900332"/>
            <a:ext cx="9988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56447" y="2164077"/>
            <a:ext cx="2757267"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44529" y="2164077"/>
            <a:ext cx="1969477"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55409" y="3334043"/>
            <a:ext cx="5387926"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592131" y="4836519"/>
            <a:ext cx="1549911" cy="584775"/>
          </a:xfrm>
          <a:prstGeom prst="rect">
            <a:avLst/>
          </a:prstGeom>
          <a:noFill/>
        </p:spPr>
        <p:txBody>
          <a:bodyPr wrap="none" rtlCol="0">
            <a:spAutoFit/>
          </a:bodyPr>
          <a:lstStyle/>
          <a:p>
            <a:r>
              <a:rPr lang="en-US" sz="1600" dirty="0" smtClean="0"/>
              <a:t>More info:</a:t>
            </a:r>
          </a:p>
          <a:p>
            <a:r>
              <a:rPr lang="en-US" sz="1600" dirty="0" smtClean="0"/>
              <a:t>See p 27 of TS</a:t>
            </a:r>
          </a:p>
        </p:txBody>
      </p:sp>
      <p:cxnSp>
        <p:nvCxnSpPr>
          <p:cNvPr id="15" name="Straight Arrow Connector 14"/>
          <p:cNvCxnSpPr/>
          <p:nvPr/>
        </p:nvCxnSpPr>
        <p:spPr>
          <a:xfrm flipV="1">
            <a:off x="9031458" y="1237957"/>
            <a:ext cx="407964"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500882" y="1041518"/>
            <a:ext cx="2395207" cy="1384995"/>
          </a:xfrm>
          <a:prstGeom prst="rect">
            <a:avLst/>
          </a:prstGeom>
          <a:noFill/>
        </p:spPr>
        <p:txBody>
          <a:bodyPr wrap="none" rtlCol="0">
            <a:spAutoFit/>
          </a:bodyPr>
          <a:lstStyle/>
          <a:p>
            <a:r>
              <a:rPr lang="en-US" sz="1400" dirty="0" smtClean="0">
                <a:solidFill>
                  <a:schemeClr val="accent2">
                    <a:lumMod val="75000"/>
                  </a:schemeClr>
                </a:solidFill>
              </a:rPr>
              <a:t>Here we used EU Member</a:t>
            </a:r>
          </a:p>
          <a:p>
            <a:r>
              <a:rPr lang="en-US" sz="1400" dirty="0" smtClean="0">
                <a:solidFill>
                  <a:schemeClr val="accent2">
                    <a:lumMod val="75000"/>
                  </a:schemeClr>
                </a:solidFill>
              </a:rPr>
              <a:t>States &amp; H2020 associated</a:t>
            </a:r>
          </a:p>
          <a:p>
            <a:r>
              <a:rPr lang="en-US" sz="1400" dirty="0" smtClean="0">
                <a:solidFill>
                  <a:schemeClr val="accent2">
                    <a:lumMod val="75000"/>
                  </a:schemeClr>
                </a:solidFill>
              </a:rPr>
              <a:t>Countries because the PCP</a:t>
            </a:r>
          </a:p>
          <a:p>
            <a:r>
              <a:rPr lang="en-US" sz="1400" dirty="0">
                <a:solidFill>
                  <a:schemeClr val="accent2">
                    <a:lumMod val="75000"/>
                  </a:schemeClr>
                </a:solidFill>
              </a:rPr>
              <a:t>w</a:t>
            </a:r>
            <a:r>
              <a:rPr lang="en-US" sz="1400" dirty="0" smtClean="0">
                <a:solidFill>
                  <a:schemeClr val="accent2">
                    <a:lumMod val="75000"/>
                  </a:schemeClr>
                </a:solidFill>
              </a:rPr>
              <a:t>as funded by H2020.</a:t>
            </a:r>
          </a:p>
          <a:p>
            <a:r>
              <a:rPr lang="en-US" sz="1400" dirty="0" smtClean="0">
                <a:solidFill>
                  <a:schemeClr val="accent2">
                    <a:lumMod val="75000"/>
                  </a:schemeClr>
                </a:solidFill>
              </a:rPr>
              <a:t>Otherwise could be limited</a:t>
            </a:r>
          </a:p>
          <a:p>
            <a:r>
              <a:rPr lang="en-US" sz="1400" dirty="0">
                <a:solidFill>
                  <a:schemeClr val="accent2">
                    <a:lumMod val="75000"/>
                  </a:schemeClr>
                </a:solidFill>
              </a:rPr>
              <a:t>t</a:t>
            </a:r>
            <a:r>
              <a:rPr lang="en-US" sz="1400" dirty="0" smtClean="0">
                <a:solidFill>
                  <a:schemeClr val="accent2">
                    <a:lumMod val="75000"/>
                  </a:schemeClr>
                </a:solidFill>
              </a:rPr>
              <a:t>o EU Member States. </a:t>
            </a:r>
          </a:p>
        </p:txBody>
      </p:sp>
    </p:spTree>
    <p:extLst>
      <p:ext uri="{BB962C8B-B14F-4D97-AF65-F5344CB8AC3E}">
        <p14:creationId xmlns:p14="http://schemas.microsoft.com/office/powerpoint/2010/main" val="40740256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2D6E-A34F-457A-967F-020E8382DAE1}"/>
              </a:ext>
            </a:extLst>
          </p:cNvPr>
          <p:cNvSpPr>
            <a:spLocks noGrp="1"/>
          </p:cNvSpPr>
          <p:nvPr>
            <p:ph type="ctrTitle"/>
          </p:nvPr>
        </p:nvSpPr>
        <p:spPr>
          <a:xfrm>
            <a:off x="1358536" y="1698172"/>
            <a:ext cx="3213463" cy="304364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r>
              <a:rPr lang="en-US" sz="2600" b="1" kern="1200" dirty="0">
                <a:solidFill>
                  <a:schemeClr val="bg1"/>
                </a:solidFill>
                <a:latin typeface="+mj-lt"/>
                <a:ea typeface="+mj-ea"/>
                <a:cs typeface="+mj-cs"/>
              </a:rPr>
              <a:t>1. </a:t>
            </a:r>
            <a:r>
              <a:rPr lang="en-US" sz="2600" b="1" kern="1200" dirty="0" smtClean="0">
                <a:solidFill>
                  <a:schemeClr val="bg1"/>
                </a:solidFill>
                <a:latin typeface="+mj-lt"/>
                <a:ea typeface="+mj-ea"/>
                <a:cs typeface="+mj-cs"/>
              </a:rPr>
              <a:t>What is the PCP about?</a:t>
            </a:r>
            <a:endParaRPr lang="en-US" sz="2600" kern="1200" dirty="0">
              <a:solidFill>
                <a:schemeClr val="bg1"/>
              </a:solidFill>
              <a:latin typeface="+mj-lt"/>
              <a:ea typeface="+mj-ea"/>
              <a:cs typeface="+mj-cs"/>
            </a:endParaRPr>
          </a:p>
        </p:txBody>
      </p:sp>
      <p:pic>
        <p:nvPicPr>
          <p:cNvPr id="4" name="Picture 3"/>
          <p:cNvPicPr>
            <a:picLocks noChangeAspect="1"/>
          </p:cNvPicPr>
          <p:nvPr/>
        </p:nvPicPr>
        <p:blipFill>
          <a:blip r:embed="rId2"/>
          <a:stretch>
            <a:fillRect/>
          </a:stretch>
        </p:blipFill>
        <p:spPr>
          <a:xfrm>
            <a:off x="5047138" y="1125417"/>
            <a:ext cx="6335222" cy="3836717"/>
          </a:xfrm>
          <a:prstGeom prst="rect">
            <a:avLst/>
          </a:prstGeom>
        </p:spPr>
      </p:pic>
      <p:sp>
        <p:nvSpPr>
          <p:cNvPr id="3" name="Rectangle 2"/>
          <p:cNvSpPr/>
          <p:nvPr/>
        </p:nvSpPr>
        <p:spPr>
          <a:xfrm>
            <a:off x="5240213" y="2447780"/>
            <a:ext cx="2370407" cy="422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EU Blockchain PCP</a:t>
            </a:r>
            <a:endParaRPr lang="en-GB" b="1" dirty="0">
              <a:solidFill>
                <a:srgbClr val="FFFF00"/>
              </a:solidFill>
            </a:endParaRPr>
          </a:p>
        </p:txBody>
      </p:sp>
    </p:spTree>
    <p:extLst>
      <p:ext uri="{BB962C8B-B14F-4D97-AF65-F5344CB8AC3E}">
        <p14:creationId xmlns:p14="http://schemas.microsoft.com/office/powerpoint/2010/main" val="85722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Place of performance conditions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562851" y="2513551"/>
            <a:ext cx="7904704" cy="591508"/>
          </a:xfrm>
          <a:prstGeom prst="rect">
            <a:avLst/>
          </a:prstGeom>
        </p:spPr>
      </p:pic>
      <p:pic>
        <p:nvPicPr>
          <p:cNvPr id="5" name="Picture 4"/>
          <p:cNvPicPr>
            <a:picLocks noChangeAspect="1"/>
          </p:cNvPicPr>
          <p:nvPr/>
        </p:nvPicPr>
        <p:blipFill>
          <a:blip r:embed="rId4"/>
          <a:stretch>
            <a:fillRect/>
          </a:stretch>
        </p:blipFill>
        <p:spPr>
          <a:xfrm>
            <a:off x="1562850" y="3124590"/>
            <a:ext cx="8045381" cy="1572249"/>
          </a:xfrm>
          <a:prstGeom prst="rect">
            <a:avLst/>
          </a:prstGeom>
        </p:spPr>
      </p:pic>
      <p:pic>
        <p:nvPicPr>
          <p:cNvPr id="6" name="Picture 5"/>
          <p:cNvPicPr>
            <a:picLocks noChangeAspect="1"/>
          </p:cNvPicPr>
          <p:nvPr/>
        </p:nvPicPr>
        <p:blipFill>
          <a:blip r:embed="rId5"/>
          <a:stretch>
            <a:fillRect/>
          </a:stretch>
        </p:blipFill>
        <p:spPr>
          <a:xfrm>
            <a:off x="1562851" y="888172"/>
            <a:ext cx="7904705" cy="1294499"/>
          </a:xfrm>
          <a:prstGeom prst="rect">
            <a:avLst/>
          </a:prstGeom>
        </p:spPr>
      </p:pic>
      <p:cxnSp>
        <p:nvCxnSpPr>
          <p:cNvPr id="8" name="Straight Connector 7"/>
          <p:cNvCxnSpPr/>
          <p:nvPr/>
        </p:nvCxnSpPr>
        <p:spPr>
          <a:xfrm>
            <a:off x="3953022" y="1153547"/>
            <a:ext cx="12660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12676" y="2809305"/>
            <a:ext cx="16412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1489315" y="6037249"/>
            <a:ext cx="8192448" cy="597366"/>
          </a:xfrm>
          <a:prstGeom prst="rect">
            <a:avLst/>
          </a:prstGeom>
        </p:spPr>
      </p:pic>
      <p:sp>
        <p:nvSpPr>
          <p:cNvPr id="12" name="TextBox 11"/>
          <p:cNvSpPr txBox="1"/>
          <p:nvPr/>
        </p:nvSpPr>
        <p:spPr>
          <a:xfrm>
            <a:off x="1134700" y="525766"/>
            <a:ext cx="1668149" cy="369332"/>
          </a:xfrm>
          <a:prstGeom prst="rect">
            <a:avLst/>
          </a:prstGeom>
          <a:noFill/>
        </p:spPr>
        <p:txBody>
          <a:bodyPr wrap="none" rtlCol="0">
            <a:spAutoFit/>
          </a:bodyPr>
          <a:lstStyle/>
          <a:p>
            <a:r>
              <a:rPr lang="en-US" dirty="0" smtClean="0"/>
              <a:t>Technical offer</a:t>
            </a:r>
            <a:endParaRPr lang="en-GB" dirty="0"/>
          </a:p>
        </p:txBody>
      </p:sp>
      <p:sp>
        <p:nvSpPr>
          <p:cNvPr id="16" name="TextBox 15"/>
          <p:cNvSpPr txBox="1"/>
          <p:nvPr/>
        </p:nvSpPr>
        <p:spPr>
          <a:xfrm>
            <a:off x="1134700" y="2138361"/>
            <a:ext cx="1629613" cy="369332"/>
          </a:xfrm>
          <a:prstGeom prst="rect">
            <a:avLst/>
          </a:prstGeom>
          <a:noFill/>
        </p:spPr>
        <p:txBody>
          <a:bodyPr wrap="none" rtlCol="0">
            <a:spAutoFit/>
          </a:bodyPr>
          <a:lstStyle/>
          <a:p>
            <a:r>
              <a:rPr lang="en-US" dirty="0" smtClean="0"/>
              <a:t>Financial offer</a:t>
            </a:r>
            <a:endParaRPr lang="en-GB" dirty="0"/>
          </a:p>
        </p:txBody>
      </p:sp>
      <p:sp>
        <p:nvSpPr>
          <p:cNvPr id="17" name="TextBox 16"/>
          <p:cNvSpPr txBox="1"/>
          <p:nvPr/>
        </p:nvSpPr>
        <p:spPr>
          <a:xfrm>
            <a:off x="1173236" y="4716370"/>
            <a:ext cx="5224572" cy="369332"/>
          </a:xfrm>
          <a:prstGeom prst="rect">
            <a:avLst/>
          </a:prstGeom>
          <a:noFill/>
        </p:spPr>
        <p:txBody>
          <a:bodyPr wrap="none" rtlCol="0">
            <a:spAutoFit/>
          </a:bodyPr>
          <a:lstStyle/>
          <a:p>
            <a:r>
              <a:rPr lang="en-US" dirty="0" smtClean="0"/>
              <a:t>Verification of compliance via end of phase report</a:t>
            </a:r>
            <a:endParaRPr lang="en-GB" dirty="0"/>
          </a:p>
        </p:txBody>
      </p:sp>
      <p:pic>
        <p:nvPicPr>
          <p:cNvPr id="14" name="Picture 13"/>
          <p:cNvPicPr>
            <a:picLocks noChangeAspect="1"/>
          </p:cNvPicPr>
          <p:nvPr/>
        </p:nvPicPr>
        <p:blipFill>
          <a:blip r:embed="rId7"/>
          <a:stretch>
            <a:fillRect/>
          </a:stretch>
        </p:blipFill>
        <p:spPr>
          <a:xfrm>
            <a:off x="1562849" y="5122407"/>
            <a:ext cx="8045381" cy="595954"/>
          </a:xfrm>
          <a:prstGeom prst="rect">
            <a:avLst/>
          </a:prstGeom>
        </p:spPr>
      </p:pic>
      <p:pic>
        <p:nvPicPr>
          <p:cNvPr id="15" name="Picture 14"/>
          <p:cNvPicPr>
            <a:picLocks noChangeAspect="1"/>
          </p:cNvPicPr>
          <p:nvPr/>
        </p:nvPicPr>
        <p:blipFill>
          <a:blip r:embed="rId8"/>
          <a:stretch>
            <a:fillRect/>
          </a:stretch>
        </p:blipFill>
        <p:spPr>
          <a:xfrm>
            <a:off x="1562848" y="5660873"/>
            <a:ext cx="7004377" cy="357670"/>
          </a:xfrm>
          <a:prstGeom prst="rect">
            <a:avLst/>
          </a:prstGeom>
        </p:spPr>
      </p:pic>
      <p:sp>
        <p:nvSpPr>
          <p:cNvPr id="21" name="TextBox 20"/>
          <p:cNvSpPr txBox="1"/>
          <p:nvPr/>
        </p:nvSpPr>
        <p:spPr>
          <a:xfrm>
            <a:off x="9894777" y="5452474"/>
            <a:ext cx="1549911" cy="584775"/>
          </a:xfrm>
          <a:prstGeom prst="rect">
            <a:avLst/>
          </a:prstGeom>
          <a:noFill/>
        </p:spPr>
        <p:txBody>
          <a:bodyPr wrap="none" rtlCol="0">
            <a:spAutoFit/>
          </a:bodyPr>
          <a:lstStyle/>
          <a:p>
            <a:r>
              <a:rPr lang="en-US" sz="1600" dirty="0" smtClean="0"/>
              <a:t>More info:</a:t>
            </a:r>
          </a:p>
          <a:p>
            <a:r>
              <a:rPr lang="en-US" sz="1600" dirty="0" smtClean="0"/>
              <a:t>See p 36 of TS</a:t>
            </a:r>
          </a:p>
        </p:txBody>
      </p:sp>
      <p:sp>
        <p:nvSpPr>
          <p:cNvPr id="22" name="TextBox 21"/>
          <p:cNvSpPr txBox="1"/>
          <p:nvPr/>
        </p:nvSpPr>
        <p:spPr>
          <a:xfrm>
            <a:off x="9894777" y="1153547"/>
            <a:ext cx="1549911" cy="584775"/>
          </a:xfrm>
          <a:prstGeom prst="rect">
            <a:avLst/>
          </a:prstGeom>
          <a:noFill/>
        </p:spPr>
        <p:txBody>
          <a:bodyPr wrap="none" rtlCol="0">
            <a:spAutoFit/>
          </a:bodyPr>
          <a:lstStyle/>
          <a:p>
            <a:r>
              <a:rPr lang="en-US" sz="1600" dirty="0" smtClean="0"/>
              <a:t>More info:</a:t>
            </a:r>
          </a:p>
          <a:p>
            <a:r>
              <a:rPr lang="en-US" sz="1600" dirty="0" smtClean="0"/>
              <a:t>See p 51 of TS</a:t>
            </a:r>
          </a:p>
        </p:txBody>
      </p:sp>
      <p:sp>
        <p:nvSpPr>
          <p:cNvPr id="23" name="TextBox 22"/>
          <p:cNvSpPr txBox="1"/>
          <p:nvPr/>
        </p:nvSpPr>
        <p:spPr>
          <a:xfrm>
            <a:off x="9894777" y="3105059"/>
            <a:ext cx="1549911" cy="584775"/>
          </a:xfrm>
          <a:prstGeom prst="rect">
            <a:avLst/>
          </a:prstGeom>
          <a:noFill/>
        </p:spPr>
        <p:txBody>
          <a:bodyPr wrap="none" rtlCol="0">
            <a:spAutoFit/>
          </a:bodyPr>
          <a:lstStyle/>
          <a:p>
            <a:r>
              <a:rPr lang="en-US" sz="1600" dirty="0" smtClean="0"/>
              <a:t>More info:</a:t>
            </a:r>
          </a:p>
          <a:p>
            <a:r>
              <a:rPr lang="en-US" sz="1600" dirty="0" smtClean="0"/>
              <a:t>See p 60 of TS</a:t>
            </a:r>
          </a:p>
        </p:txBody>
      </p:sp>
    </p:spTree>
    <p:extLst>
      <p:ext uri="{BB962C8B-B14F-4D97-AF65-F5344CB8AC3E}">
        <p14:creationId xmlns:p14="http://schemas.microsoft.com/office/powerpoint/2010/main" val="108686735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051538" y="638095"/>
            <a:ext cx="7725507" cy="4935741"/>
          </a:xfrm>
          <a:prstGeom prst="rect">
            <a:avLst/>
          </a:prstGeom>
        </p:spPr>
      </p:pic>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Consequences in case of non-compliance</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3502855" y="928467"/>
            <a:ext cx="1828800" cy="14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69656" y="4780670"/>
            <a:ext cx="2928424" cy="23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2055788" y="5711156"/>
            <a:ext cx="7721257" cy="817545"/>
          </a:xfrm>
          <a:prstGeom prst="rect">
            <a:avLst/>
          </a:prstGeom>
        </p:spPr>
      </p:pic>
      <p:cxnSp>
        <p:nvCxnSpPr>
          <p:cNvPr id="14" name="Straight Connector 13"/>
          <p:cNvCxnSpPr/>
          <p:nvPr/>
        </p:nvCxnSpPr>
        <p:spPr>
          <a:xfrm>
            <a:off x="2180492" y="6218928"/>
            <a:ext cx="38533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946138" y="3823645"/>
            <a:ext cx="1758815" cy="584775"/>
          </a:xfrm>
          <a:prstGeom prst="rect">
            <a:avLst/>
          </a:prstGeom>
          <a:noFill/>
        </p:spPr>
        <p:txBody>
          <a:bodyPr wrap="none" rtlCol="0">
            <a:spAutoFit/>
          </a:bodyPr>
          <a:lstStyle/>
          <a:p>
            <a:r>
              <a:rPr lang="en-US" sz="1600" dirty="0" smtClean="0"/>
              <a:t>More info:</a:t>
            </a:r>
          </a:p>
          <a:p>
            <a:r>
              <a:rPr lang="en-US" sz="1600" dirty="0" smtClean="0"/>
              <a:t>See p 14 of FWC</a:t>
            </a:r>
          </a:p>
        </p:txBody>
      </p:sp>
    </p:spTree>
    <p:extLst>
      <p:ext uri="{BB962C8B-B14F-4D97-AF65-F5344CB8AC3E}">
        <p14:creationId xmlns:p14="http://schemas.microsoft.com/office/powerpoint/2010/main" val="13008854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43196"/>
            <a:ext cx="11602974" cy="49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Data processing, storage, access in EU /EEA</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574800" y="1344921"/>
            <a:ext cx="8359846" cy="3702631"/>
          </a:xfrm>
          <a:prstGeom prst="rect">
            <a:avLst/>
          </a:prstGeom>
        </p:spPr>
      </p:pic>
      <p:cxnSp>
        <p:nvCxnSpPr>
          <p:cNvPr id="6" name="Straight Connector 5"/>
          <p:cNvCxnSpPr/>
          <p:nvPr/>
        </p:nvCxnSpPr>
        <p:spPr>
          <a:xfrm>
            <a:off x="5303519" y="1730326"/>
            <a:ext cx="136456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6928" y="3196236"/>
            <a:ext cx="45297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75582" y="5656998"/>
            <a:ext cx="562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06104" y="5472332"/>
            <a:ext cx="9289723" cy="369332"/>
          </a:xfrm>
          <a:prstGeom prst="rect">
            <a:avLst/>
          </a:prstGeom>
          <a:noFill/>
        </p:spPr>
        <p:txBody>
          <a:bodyPr wrap="none" rtlCol="0">
            <a:spAutoFit/>
          </a:bodyPr>
          <a:lstStyle/>
          <a:p>
            <a:r>
              <a:rPr lang="en-US" dirty="0" smtClean="0"/>
              <a:t>Here only for personal data, but could be generalized also to other types of sensitive data</a:t>
            </a:r>
            <a:endParaRPr lang="en-GB" dirty="0"/>
          </a:p>
        </p:txBody>
      </p:sp>
      <p:sp>
        <p:nvSpPr>
          <p:cNvPr id="21" name="TextBox 20"/>
          <p:cNvSpPr txBox="1"/>
          <p:nvPr/>
        </p:nvSpPr>
        <p:spPr>
          <a:xfrm>
            <a:off x="10084872" y="2539270"/>
            <a:ext cx="1743554" cy="584775"/>
          </a:xfrm>
          <a:prstGeom prst="rect">
            <a:avLst/>
          </a:prstGeom>
          <a:noFill/>
        </p:spPr>
        <p:txBody>
          <a:bodyPr wrap="none" rtlCol="0">
            <a:spAutoFit/>
          </a:bodyPr>
          <a:lstStyle/>
          <a:p>
            <a:r>
              <a:rPr lang="en-US" sz="1600" dirty="0" smtClean="0"/>
              <a:t>More info:</a:t>
            </a:r>
          </a:p>
          <a:p>
            <a:r>
              <a:rPr lang="en-US" sz="1600" dirty="0" smtClean="0"/>
              <a:t>See p 11 of FWC</a:t>
            </a:r>
          </a:p>
        </p:txBody>
      </p:sp>
    </p:spTree>
    <p:extLst>
      <p:ext uri="{BB962C8B-B14F-4D97-AF65-F5344CB8AC3E}">
        <p14:creationId xmlns:p14="http://schemas.microsoft.com/office/powerpoint/2010/main" val="41010573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58363" y="6036765"/>
            <a:ext cx="232886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2176474" y="2807043"/>
            <a:ext cx="7850777" cy="782357"/>
          </a:xfrm>
        </p:spPr>
        <p:txBody>
          <a:bodyPr/>
          <a:lstStyle/>
          <a:p>
            <a:pPr algn="ctr"/>
            <a:r>
              <a:rPr lang="en-US" sz="6000" b="1" dirty="0" smtClean="0"/>
              <a:t>Questions?</a:t>
            </a:r>
            <a:r>
              <a:rPr lang="en-US" b="1" dirty="0" smtClean="0"/>
              <a:t/>
            </a:r>
            <a:br>
              <a:rPr lang="en-US" b="1" dirty="0" smtClean="0"/>
            </a:br>
            <a:r>
              <a:rPr lang="en-US" dirty="0" smtClean="0"/>
              <a:t/>
            </a:r>
            <a:br>
              <a:rPr lang="en-US" dirty="0" smtClean="0"/>
            </a:br>
            <a:r>
              <a:rPr lang="en-US" dirty="0"/>
              <a:t/>
            </a:r>
            <a:br>
              <a:rPr lang="en-US" dirty="0"/>
            </a:br>
            <a:r>
              <a:rPr lang="en-US" sz="1600" dirty="0" smtClean="0">
                <a:hlinkClick r:id="rId3"/>
              </a:rPr>
              <a:t>lieve.bos@ec.europa.eu</a:t>
            </a:r>
            <a:r>
              <a:rPr lang="en-US" sz="1600" dirty="0" smtClean="0"/>
              <a:t/>
            </a:r>
            <a:br>
              <a:rPr lang="en-US" sz="1600" dirty="0" smtClean="0"/>
            </a:br>
            <a:r>
              <a:rPr lang="en-US" sz="1600" dirty="0"/>
              <a:t/>
            </a:r>
            <a:br>
              <a:rPr lang="en-US" sz="1600" dirty="0"/>
            </a:br>
            <a:endParaRPr lang="en-GB" sz="1600" dirty="0"/>
          </a:p>
        </p:txBody>
      </p:sp>
      <p:sp>
        <p:nvSpPr>
          <p:cNvPr id="5" name="TextBox 4"/>
          <p:cNvSpPr txBox="1"/>
          <p:nvPr/>
        </p:nvSpPr>
        <p:spPr>
          <a:xfrm>
            <a:off x="1758463" y="4700748"/>
            <a:ext cx="9650436" cy="1077218"/>
          </a:xfrm>
          <a:prstGeom prst="rect">
            <a:avLst/>
          </a:prstGeom>
          <a:noFill/>
        </p:spPr>
        <p:txBody>
          <a:bodyPr wrap="square" rtlCol="0">
            <a:spAutoFit/>
          </a:bodyPr>
          <a:lstStyle/>
          <a:p>
            <a:r>
              <a:rPr lang="en-US" sz="1600" dirty="0" smtClean="0"/>
              <a:t>More info:</a:t>
            </a:r>
          </a:p>
          <a:p>
            <a:pPr marL="285750" indent="-285750">
              <a:buFont typeface="Arial" panose="020B0604020202020204" pitchFamily="34" charset="0"/>
              <a:buChar char="•"/>
            </a:pPr>
            <a:r>
              <a:rPr lang="en-US" sz="1600" dirty="0" smtClean="0">
                <a:hlinkClick r:id="rId4"/>
              </a:rPr>
              <a:t>Webpage EU blockchain PCP</a:t>
            </a:r>
            <a:endParaRPr lang="en-US" sz="1600" dirty="0" smtClean="0"/>
          </a:p>
          <a:p>
            <a:pPr marL="285750" indent="-285750">
              <a:buFont typeface="Arial" panose="020B0604020202020204" pitchFamily="34" charset="0"/>
              <a:buChar char="•"/>
            </a:pPr>
            <a:r>
              <a:rPr lang="en-US" sz="1600" dirty="0" smtClean="0">
                <a:hlinkClick r:id="rId5"/>
              </a:rPr>
              <a:t>Tender specs and </a:t>
            </a:r>
            <a:r>
              <a:rPr lang="en-US" sz="1600" dirty="0" smtClean="0">
                <a:hlinkClick r:id="rId5"/>
              </a:rPr>
              <a:t>contracts used for </a:t>
            </a:r>
            <a:r>
              <a:rPr lang="en-US" sz="1600" dirty="0" smtClean="0">
                <a:hlinkClick r:id="rId5"/>
              </a:rPr>
              <a:t>EU blockchain PCP are available </a:t>
            </a:r>
            <a:r>
              <a:rPr lang="en-US" sz="1600" dirty="0" smtClean="0">
                <a:hlinkClick r:id="rId5"/>
              </a:rPr>
              <a:t>online</a:t>
            </a:r>
            <a:endParaRPr lang="en-US" sz="1600" dirty="0" smtClean="0"/>
          </a:p>
          <a:p>
            <a:pPr marL="285750" indent="-285750">
              <a:buFont typeface="Arial" panose="020B0604020202020204" pitchFamily="34" charset="0"/>
              <a:buChar char="•"/>
            </a:pPr>
            <a:r>
              <a:rPr lang="en-US" sz="1600" dirty="0" smtClean="0">
                <a:hlinkClick r:id="rId6"/>
              </a:rPr>
              <a:t>Economic benefits of leaving IPR ownership with suppliers in public procurement</a:t>
            </a:r>
            <a:r>
              <a:rPr lang="en-US" sz="1600" dirty="0" smtClean="0"/>
              <a:t> </a:t>
            </a:r>
            <a:endParaRPr lang="en-US" sz="1600" dirty="0" smtClean="0"/>
          </a:p>
        </p:txBody>
      </p:sp>
      <p:pic>
        <p:nvPicPr>
          <p:cNvPr id="6" name="Picture 5" descr="A picture containing drawing&#10;&#10;Description automatically generated">
            <a:extLst>
              <a:ext uri="{FF2B5EF4-FFF2-40B4-BE49-F238E27FC236}">
                <a16:creationId xmlns:a16="http://schemas.microsoft.com/office/drawing/2014/main" id="{DCDC246D-F318-451D-84AD-35A3A8CA9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9998" y="2344024"/>
            <a:ext cx="5901721" cy="1708393"/>
          </a:xfrm>
          <a:prstGeom prst="rect">
            <a:avLst/>
          </a:prstGeom>
        </p:spPr>
      </p:pic>
    </p:spTree>
    <p:extLst>
      <p:ext uri="{BB962C8B-B14F-4D97-AF65-F5344CB8AC3E}">
        <p14:creationId xmlns:p14="http://schemas.microsoft.com/office/powerpoint/2010/main" val="2665096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Evidence of benefits leaving IPR ownership with suppliers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811976" y="6381594"/>
            <a:ext cx="212472" cy="218173"/>
          </a:xfrm>
        </p:spPr>
        <p:txBody>
          <a:bodyPr/>
          <a:lstStyle/>
          <a:p>
            <a:fld id="{86CB4B4D-7CA3-9044-876B-883B54F8677D}" type="slidenum">
              <a:rPr lang="en-US" smtClean="0"/>
              <a:t>24</a:t>
            </a:fld>
            <a:endParaRPr lang="en-US" dirty="0"/>
          </a:p>
        </p:txBody>
      </p:sp>
      <p:sp>
        <p:nvSpPr>
          <p:cNvPr id="94" name="Rectangle 93"/>
          <p:cNvSpPr/>
          <p:nvPr/>
        </p:nvSpPr>
        <p:spPr>
          <a:xfrm>
            <a:off x="982443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 Placeholder 19"/>
          <p:cNvSpPr>
            <a:spLocks noGrp="1"/>
          </p:cNvSpPr>
          <p:nvPr>
            <p:ph type="body" sz="quarter" idx="4294967295"/>
          </p:nvPr>
        </p:nvSpPr>
        <p:spPr>
          <a:xfrm>
            <a:off x="713987" y="-19697"/>
            <a:ext cx="11279900" cy="6175716"/>
          </a:xfrm>
          <a:prstGeom prst="rect">
            <a:avLst/>
          </a:prstGeom>
        </p:spPr>
        <p:txBody>
          <a:bodyPr/>
          <a:lstStyle/>
          <a:p>
            <a:pPr marL="0" indent="0">
              <a:buNone/>
            </a:pPr>
            <a:endParaRPr lang="en-US" sz="2000" dirty="0" smtClean="0"/>
          </a:p>
          <a:p>
            <a:endParaRPr lang="en-US" sz="2000" dirty="0" smtClean="0">
              <a:solidFill>
                <a:srgbClr val="035DC1"/>
              </a:solidFill>
            </a:endParaRPr>
          </a:p>
          <a:p>
            <a:r>
              <a:rPr lang="en-US" sz="2000" dirty="0"/>
              <a:t>In other parts of the world </a:t>
            </a:r>
            <a:r>
              <a:rPr lang="en-US" sz="2000" dirty="0" smtClean="0"/>
              <a:t>(e.g. US, </a:t>
            </a:r>
            <a:r>
              <a:rPr lang="en-US" sz="2000" dirty="0"/>
              <a:t>Canada, Australia, Japan, Russia, Israel, Korea, </a:t>
            </a:r>
            <a:r>
              <a:rPr lang="en-US" sz="2000" dirty="0" smtClean="0"/>
              <a:t>China) </a:t>
            </a:r>
            <a:r>
              <a:rPr lang="en-US" sz="2000" dirty="0"/>
              <a:t>the default scenario is since decades that the ownership of intellectual property rights linked </a:t>
            </a:r>
            <a:r>
              <a:rPr lang="en-US" sz="2000" dirty="0" smtClean="0"/>
              <a:t>to all </a:t>
            </a:r>
            <a:r>
              <a:rPr lang="en-US" sz="2000" dirty="0"/>
              <a:t>public procurements </a:t>
            </a:r>
            <a:r>
              <a:rPr lang="en-US" sz="2000" dirty="0" smtClean="0"/>
              <a:t>(not only R&amp;D or innovation procurements) remain </a:t>
            </a:r>
            <a:r>
              <a:rPr lang="en-US" sz="2000" dirty="0"/>
              <a:t>with the contractors, unless there are exceptional overriding public interests at stake which require </a:t>
            </a:r>
            <a:r>
              <a:rPr lang="en-US" sz="2000" dirty="0" smtClean="0"/>
              <a:t>that </a:t>
            </a:r>
            <a:r>
              <a:rPr lang="en-US" sz="2000" dirty="0"/>
              <a:t>the IPR ownership is transferred to the public buyer</a:t>
            </a:r>
            <a:r>
              <a:rPr lang="en-US" sz="2000" dirty="0" smtClean="0"/>
              <a:t>.</a:t>
            </a:r>
          </a:p>
          <a:p>
            <a:r>
              <a:rPr lang="en-US" sz="2000" dirty="0"/>
              <a:t>There is </a:t>
            </a:r>
            <a:r>
              <a:rPr lang="en-US" sz="2000" u="sng" dirty="0">
                <a:hlinkClick r:id="rId3"/>
              </a:rPr>
              <a:t>strong evidence</a:t>
            </a:r>
            <a:r>
              <a:rPr lang="en-US" sz="2000" dirty="0"/>
              <a:t> that leaving IPR ownership rights with the contractors instead of transferring it to the public buyer fuels economic growth: </a:t>
            </a:r>
            <a:endParaRPr lang="en-US" sz="2000" dirty="0" smtClean="0"/>
          </a:p>
          <a:p>
            <a:pPr lvl="1"/>
            <a:r>
              <a:rPr lang="en-US" sz="1600" dirty="0"/>
              <a:t>I</a:t>
            </a:r>
            <a:r>
              <a:rPr lang="en-US" sz="1600" dirty="0" smtClean="0"/>
              <a:t>t </a:t>
            </a:r>
            <a:r>
              <a:rPr lang="en-US" sz="1600" dirty="0"/>
              <a:t>boosts the growth of innovative companies, including startups and </a:t>
            </a:r>
            <a:r>
              <a:rPr lang="en-US" sz="1600" dirty="0" smtClean="0"/>
              <a:t>SMEs (adoption of Bay-</a:t>
            </a:r>
            <a:r>
              <a:rPr lang="en-US" sz="1600" dirty="0" err="1" smtClean="0"/>
              <a:t>Dohle</a:t>
            </a:r>
            <a:r>
              <a:rPr lang="en-US" sz="1600" dirty="0" smtClean="0"/>
              <a:t> IPR act in US stimulated strong economic recovery and growth of startups into giants after financial crisis and the 70s)</a:t>
            </a:r>
          </a:p>
          <a:p>
            <a:pPr lvl="1"/>
            <a:r>
              <a:rPr lang="en-US" sz="1600" dirty="0" smtClean="0"/>
              <a:t>It ramps </a:t>
            </a:r>
            <a:r>
              <a:rPr lang="en-US" sz="1600" dirty="0"/>
              <a:t>up industrial </a:t>
            </a:r>
            <a:r>
              <a:rPr lang="en-US" sz="1600" dirty="0" err="1"/>
              <a:t>commercialisation</a:t>
            </a:r>
            <a:r>
              <a:rPr lang="en-US" sz="1600" dirty="0"/>
              <a:t> of innovative solutions </a:t>
            </a:r>
            <a:r>
              <a:rPr lang="en-US" sz="1600" dirty="0" smtClean="0"/>
              <a:t>(5% -&gt; majority of solutions being </a:t>
            </a:r>
            <a:r>
              <a:rPr lang="en-US" sz="1600" dirty="0" err="1" smtClean="0"/>
              <a:t>commercialised</a:t>
            </a:r>
            <a:r>
              <a:rPr lang="en-US" sz="1600" dirty="0" smtClean="0"/>
              <a:t>)</a:t>
            </a:r>
            <a:endParaRPr lang="en-US" sz="1600" dirty="0"/>
          </a:p>
          <a:p>
            <a:pPr lvl="1"/>
            <a:r>
              <a:rPr lang="en-US" sz="1600" dirty="0" smtClean="0"/>
              <a:t>It reduces </a:t>
            </a:r>
            <a:r>
              <a:rPr lang="en-US" sz="1600" dirty="0"/>
              <a:t>the procurement cost for the public </a:t>
            </a:r>
            <a:r>
              <a:rPr lang="en-US" sz="1600" dirty="0" smtClean="0"/>
              <a:t>sector (~20% price reduction, more for mass volume products)</a:t>
            </a:r>
          </a:p>
          <a:p>
            <a:r>
              <a:rPr lang="en-US" sz="2000" dirty="0" smtClean="0"/>
              <a:t>More info here: </a:t>
            </a:r>
            <a:r>
              <a:rPr lang="en-US" sz="2000" dirty="0">
                <a:hlinkClick r:id="rId4"/>
              </a:rPr>
              <a:t>https://</a:t>
            </a:r>
            <a:r>
              <a:rPr lang="en-US" sz="2000" dirty="0" smtClean="0">
                <a:hlinkClick r:id="rId4"/>
              </a:rPr>
              <a:t>digital-strategy.ec.europa.eu/en/news/eu-recommends-member-states-leave-ipr-ownership-public-procurements-contractors</a:t>
            </a:r>
            <a:r>
              <a:rPr lang="en-US" sz="2000" dirty="0" smtClean="0"/>
              <a:t> </a:t>
            </a:r>
          </a:p>
          <a:p>
            <a:endParaRPr lang="en-GB" sz="1867" dirty="0"/>
          </a:p>
        </p:txBody>
      </p:sp>
    </p:spTree>
    <p:extLst>
      <p:ext uri="{BB962C8B-B14F-4D97-AF65-F5344CB8AC3E}">
        <p14:creationId xmlns:p14="http://schemas.microsoft.com/office/powerpoint/2010/main" val="25909114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Situation in Europe</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811976" y="6381594"/>
            <a:ext cx="212472" cy="218173"/>
          </a:xfrm>
        </p:spPr>
        <p:txBody>
          <a:bodyPr/>
          <a:lstStyle/>
          <a:p>
            <a:fld id="{86CB4B4D-7CA3-9044-876B-883B54F8677D}" type="slidenum">
              <a:rPr lang="en-US" smtClean="0"/>
              <a:t>25</a:t>
            </a:fld>
            <a:endParaRPr lang="en-US" dirty="0"/>
          </a:p>
        </p:txBody>
      </p:sp>
      <p:sp>
        <p:nvSpPr>
          <p:cNvPr id="94" name="Rectangle 93"/>
          <p:cNvSpPr/>
          <p:nvPr/>
        </p:nvSpPr>
        <p:spPr>
          <a:xfrm>
            <a:off x="982443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 Placeholder 19"/>
          <p:cNvSpPr>
            <a:spLocks noGrp="1"/>
          </p:cNvSpPr>
          <p:nvPr>
            <p:ph type="body" sz="quarter" idx="4294967295"/>
          </p:nvPr>
        </p:nvSpPr>
        <p:spPr>
          <a:xfrm>
            <a:off x="831846" y="108379"/>
            <a:ext cx="11279900" cy="6175716"/>
          </a:xfrm>
          <a:prstGeom prst="rect">
            <a:avLst/>
          </a:prstGeom>
        </p:spPr>
        <p:txBody>
          <a:bodyPr/>
          <a:lstStyle/>
          <a:p>
            <a:pPr marL="0" indent="0">
              <a:buNone/>
            </a:pPr>
            <a:endParaRPr lang="en-US" sz="2000" dirty="0" smtClean="0"/>
          </a:p>
          <a:p>
            <a:r>
              <a:rPr lang="en-US" sz="2000" dirty="0">
                <a:hlinkClick r:id="rId3"/>
              </a:rPr>
              <a:t>EU wide </a:t>
            </a:r>
            <a:r>
              <a:rPr lang="en-US" sz="2000" dirty="0" smtClean="0">
                <a:hlinkClick r:id="rId3"/>
              </a:rPr>
              <a:t>benchmarking</a:t>
            </a:r>
            <a:r>
              <a:rPr lang="en-US" sz="2000" dirty="0" smtClean="0"/>
              <a:t> shows </a:t>
            </a:r>
            <a:r>
              <a:rPr lang="en-US" sz="2000" dirty="0"/>
              <a:t>that in most European countries, the legal framework for public procurement is silent about IPR allocation and leaves it to the public buyer to define the allocation of intellectual property rights in its tender documents. As this is not always an easy task for individual buyers, </a:t>
            </a:r>
            <a:r>
              <a:rPr lang="en-US" sz="2000" dirty="0" smtClean="0"/>
              <a:t>11 </a:t>
            </a:r>
            <a:r>
              <a:rPr lang="en-US" sz="2000" dirty="0"/>
              <a:t>countries in Europe have already adopted a similar national policy on IPR allocation in public procurement as Europe's major trading partners, that leaves the IPR ownership in principle to the contractors: notably </a:t>
            </a:r>
            <a:r>
              <a:rPr lang="en-US" sz="2000" dirty="0" smtClean="0"/>
              <a:t>BE, ES </a:t>
            </a:r>
            <a:r>
              <a:rPr lang="en-US" sz="2000" dirty="0"/>
              <a:t>(via public procurement </a:t>
            </a:r>
            <a:r>
              <a:rPr lang="en-US" sz="2000" dirty="0" smtClean="0"/>
              <a:t>law), FI, FR, </a:t>
            </a:r>
            <a:r>
              <a:rPr lang="en-US" sz="2000" dirty="0"/>
              <a:t>UK and </a:t>
            </a:r>
            <a:r>
              <a:rPr lang="en-US" sz="2000" dirty="0" smtClean="0"/>
              <a:t>CH </a:t>
            </a:r>
            <a:r>
              <a:rPr lang="en-US" sz="2000" dirty="0"/>
              <a:t>(via the general terms for </a:t>
            </a:r>
            <a:r>
              <a:rPr lang="en-US" sz="2000" dirty="0" err="1" smtClean="0"/>
              <a:t>gov</a:t>
            </a:r>
            <a:r>
              <a:rPr lang="en-US" sz="2000" dirty="0" smtClean="0"/>
              <a:t> </a:t>
            </a:r>
            <a:r>
              <a:rPr lang="en-US" sz="2000" dirty="0"/>
              <a:t>contracts), </a:t>
            </a:r>
            <a:r>
              <a:rPr lang="en-US" sz="2000" dirty="0" smtClean="0"/>
              <a:t>EE, IE, LU, HU, SI </a:t>
            </a:r>
            <a:r>
              <a:rPr lang="en-US" sz="2000" dirty="0"/>
              <a:t>(via official guidelines).  </a:t>
            </a:r>
          </a:p>
          <a:p>
            <a:r>
              <a:rPr lang="en-US" sz="2000" dirty="0"/>
              <a:t>This practice is not always followed up by individual public buyers in these eleven countries and that other countries around Europe still lack a clear policy on IPR allocation in public procurement. </a:t>
            </a:r>
            <a:r>
              <a:rPr lang="en-US" sz="2000" dirty="0" smtClean="0"/>
              <a:t>EU Member </a:t>
            </a:r>
            <a:r>
              <a:rPr lang="en-US" sz="2000" dirty="0"/>
              <a:t>States committed in the </a:t>
            </a:r>
            <a:r>
              <a:rPr lang="en-US" sz="2000" u="sng" dirty="0">
                <a:hlinkClick r:id="rId4"/>
              </a:rPr>
              <a:t>Startups Nations Standard Declaration</a:t>
            </a:r>
            <a:r>
              <a:rPr lang="en-US" sz="2000" dirty="0"/>
              <a:t> that they will adopt an approach to leave IPR ownership with suppliers in public </a:t>
            </a:r>
            <a:r>
              <a:rPr lang="en-US" sz="2000" dirty="0" smtClean="0"/>
              <a:t>procurements </a:t>
            </a:r>
            <a:r>
              <a:rPr lang="en-US" sz="2000" dirty="0"/>
              <a:t>unless there are overriding public interest that require the public sector </a:t>
            </a:r>
            <a:r>
              <a:rPr lang="en-US" sz="2000" dirty="0" smtClean="0"/>
              <a:t>to acquire</a:t>
            </a:r>
            <a:r>
              <a:rPr lang="en-US" sz="2000" dirty="0"/>
              <a:t> IPR ownership</a:t>
            </a:r>
            <a:r>
              <a:rPr lang="en-US" sz="2000" dirty="0" smtClean="0"/>
              <a:t>. </a:t>
            </a:r>
          </a:p>
          <a:p>
            <a:r>
              <a:rPr lang="en-US" sz="2000" dirty="0" smtClean="0"/>
              <a:t>On </a:t>
            </a:r>
            <a:r>
              <a:rPr lang="en-US" sz="2000" dirty="0"/>
              <a:t>25 </a:t>
            </a:r>
            <a:r>
              <a:rPr lang="en-US" sz="2000" dirty="0" smtClean="0"/>
              <a:t>Nov </a:t>
            </a:r>
            <a:r>
              <a:rPr lang="en-US" sz="2000" dirty="0"/>
              <a:t>2020, the European Commission adopted a </a:t>
            </a:r>
            <a:r>
              <a:rPr lang="en-US" sz="2000" u="sng" dirty="0">
                <a:hlinkClick r:id="rId5"/>
              </a:rPr>
              <a:t>new IPR action plan for Europe</a:t>
            </a:r>
            <a:r>
              <a:rPr lang="en-US" sz="2000" dirty="0"/>
              <a:t> to support the EU's recovery and resilience </a:t>
            </a:r>
            <a:r>
              <a:rPr lang="en-US" sz="2000" u="sng" dirty="0">
                <a:hlinkClick r:id="rId6"/>
              </a:rPr>
              <a:t>(press release</a:t>
            </a:r>
            <a:r>
              <a:rPr lang="en-US" sz="2000" dirty="0"/>
              <a:t> - 25/11/2020) </a:t>
            </a:r>
            <a:r>
              <a:rPr lang="en-US" sz="2000" dirty="0" smtClean="0"/>
              <a:t>With </a:t>
            </a:r>
            <a:r>
              <a:rPr lang="en-US" sz="2000" dirty="0"/>
              <a:t>a view to stimulating innovation and boosting the </a:t>
            </a:r>
            <a:r>
              <a:rPr lang="en-US" sz="2000" dirty="0" smtClean="0"/>
              <a:t>economy the plan recommends that Member States </a:t>
            </a:r>
            <a:r>
              <a:rPr lang="en-US" sz="2000" dirty="0"/>
              <a:t>leave IPR ownership in public procurements with contractors, unless there are overriding public interests at stake or incompatible open licensing strategies in place.</a:t>
            </a:r>
          </a:p>
          <a:p>
            <a:pPr marL="0" indent="0">
              <a:spcAft>
                <a:spcPts val="2400"/>
              </a:spcAft>
              <a:buNone/>
            </a:pPr>
            <a:endParaRPr lang="en-GB" sz="2000" dirty="0"/>
          </a:p>
        </p:txBody>
      </p:sp>
    </p:spTree>
    <p:extLst>
      <p:ext uri="{BB962C8B-B14F-4D97-AF65-F5344CB8AC3E}">
        <p14:creationId xmlns:p14="http://schemas.microsoft.com/office/powerpoint/2010/main" val="29152383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334"/>
            <a:ext cx="11602974" cy="494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Who are exactly the contractors in the </a:t>
            </a:r>
            <a:r>
              <a:rPr lang="en-US" sz="2400" dirty="0" smtClean="0"/>
              <a:t>EU </a:t>
            </a:r>
            <a:r>
              <a:rPr lang="en-US" sz="2400" dirty="0" err="1" smtClean="0"/>
              <a:t>blockchain</a:t>
            </a:r>
            <a:r>
              <a:rPr lang="en-US" sz="2400" dirty="0" smtClean="0"/>
              <a:t> </a:t>
            </a:r>
            <a:r>
              <a:rPr lang="en-US" sz="2400" dirty="0"/>
              <a:t>PCP</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65604"/>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3FBEE618-5325-4341-8AFB-399CC9A63C9D}"/>
              </a:ext>
            </a:extLst>
          </p:cNvPr>
          <p:cNvSpPr>
            <a:spLocks noGrp="1"/>
          </p:cNvSpPr>
          <p:nvPr>
            <p:ph type="sldNum" sz="quarter" idx="2"/>
          </p:nvPr>
        </p:nvSpPr>
        <p:spPr>
          <a:xfrm>
            <a:off x="11924520" y="6043967"/>
            <a:ext cx="212472" cy="218173"/>
          </a:xfrm>
        </p:spPr>
        <p:txBody>
          <a:bodyPr/>
          <a:lstStyle/>
          <a:p>
            <a:fld id="{86CB4B4D-7CA3-9044-876B-883B54F8677D}" type="slidenum">
              <a:rPr lang="en-US" smtClean="0"/>
              <a:t>26</a:t>
            </a:fld>
            <a:endParaRPr lang="en-US"/>
          </a:p>
        </p:txBody>
      </p:sp>
      <p:pic>
        <p:nvPicPr>
          <p:cNvPr id="3" name="Picture 2"/>
          <p:cNvPicPr>
            <a:picLocks noChangeAspect="1"/>
          </p:cNvPicPr>
          <p:nvPr/>
        </p:nvPicPr>
        <p:blipFill>
          <a:blip r:embed="rId3"/>
          <a:stretch>
            <a:fillRect/>
          </a:stretch>
        </p:blipFill>
        <p:spPr>
          <a:xfrm>
            <a:off x="3439187" y="999698"/>
            <a:ext cx="1862138" cy="1481138"/>
          </a:xfrm>
          <a:prstGeom prst="rect">
            <a:avLst/>
          </a:prstGeom>
        </p:spPr>
      </p:pic>
      <p:pic>
        <p:nvPicPr>
          <p:cNvPr id="5" name="Picture 4"/>
          <p:cNvPicPr>
            <a:picLocks noChangeAspect="1"/>
          </p:cNvPicPr>
          <p:nvPr/>
        </p:nvPicPr>
        <p:blipFill>
          <a:blip r:embed="rId4"/>
          <a:stretch>
            <a:fillRect/>
          </a:stretch>
        </p:blipFill>
        <p:spPr>
          <a:xfrm>
            <a:off x="9166270" y="1113295"/>
            <a:ext cx="2452278" cy="1293019"/>
          </a:xfrm>
          <a:prstGeom prst="rect">
            <a:avLst/>
          </a:prstGeom>
        </p:spPr>
      </p:pic>
      <p:pic>
        <p:nvPicPr>
          <p:cNvPr id="6" name="Picture 5"/>
          <p:cNvPicPr>
            <a:picLocks noChangeAspect="1"/>
          </p:cNvPicPr>
          <p:nvPr/>
        </p:nvPicPr>
        <p:blipFill>
          <a:blip r:embed="rId5"/>
          <a:stretch>
            <a:fillRect/>
          </a:stretch>
        </p:blipFill>
        <p:spPr>
          <a:xfrm>
            <a:off x="7878132" y="3363102"/>
            <a:ext cx="2274054" cy="1553766"/>
          </a:xfrm>
          <a:prstGeom prst="rect">
            <a:avLst/>
          </a:prstGeom>
        </p:spPr>
      </p:pic>
      <p:pic>
        <p:nvPicPr>
          <p:cNvPr id="7" name="Picture 6"/>
          <p:cNvPicPr>
            <a:picLocks noChangeAspect="1"/>
          </p:cNvPicPr>
          <p:nvPr/>
        </p:nvPicPr>
        <p:blipFill>
          <a:blip r:embed="rId6"/>
          <a:stretch>
            <a:fillRect/>
          </a:stretch>
        </p:blipFill>
        <p:spPr>
          <a:xfrm>
            <a:off x="6433017" y="915384"/>
            <a:ext cx="1945669" cy="1748995"/>
          </a:xfrm>
          <a:prstGeom prst="rect">
            <a:avLst/>
          </a:prstGeom>
        </p:spPr>
      </p:pic>
      <p:pic>
        <p:nvPicPr>
          <p:cNvPr id="8" name="Picture 7"/>
          <p:cNvPicPr>
            <a:picLocks noChangeAspect="1"/>
          </p:cNvPicPr>
          <p:nvPr/>
        </p:nvPicPr>
        <p:blipFill>
          <a:blip r:embed="rId7"/>
          <a:stretch>
            <a:fillRect/>
          </a:stretch>
        </p:blipFill>
        <p:spPr>
          <a:xfrm>
            <a:off x="4439175" y="3363102"/>
            <a:ext cx="1752600" cy="800100"/>
          </a:xfrm>
          <a:prstGeom prst="rect">
            <a:avLst/>
          </a:prstGeom>
        </p:spPr>
      </p:pic>
      <p:pic>
        <p:nvPicPr>
          <p:cNvPr id="9" name="Picture 8"/>
          <p:cNvPicPr>
            <a:picLocks noChangeAspect="1"/>
          </p:cNvPicPr>
          <p:nvPr/>
        </p:nvPicPr>
        <p:blipFill>
          <a:blip r:embed="rId8"/>
          <a:stretch>
            <a:fillRect/>
          </a:stretch>
        </p:blipFill>
        <p:spPr>
          <a:xfrm>
            <a:off x="4533234" y="4163202"/>
            <a:ext cx="1564482" cy="817428"/>
          </a:xfrm>
          <a:prstGeom prst="rect">
            <a:avLst/>
          </a:prstGeom>
        </p:spPr>
      </p:pic>
      <p:pic>
        <p:nvPicPr>
          <p:cNvPr id="10" name="Picture 9"/>
          <p:cNvPicPr>
            <a:picLocks noChangeAspect="1"/>
          </p:cNvPicPr>
          <p:nvPr/>
        </p:nvPicPr>
        <p:blipFill>
          <a:blip r:embed="rId9"/>
          <a:stretch>
            <a:fillRect/>
          </a:stretch>
        </p:blipFill>
        <p:spPr>
          <a:xfrm>
            <a:off x="4637510" y="5087820"/>
            <a:ext cx="1554265" cy="790578"/>
          </a:xfrm>
          <a:prstGeom prst="rect">
            <a:avLst/>
          </a:prstGeom>
        </p:spPr>
      </p:pic>
      <p:pic>
        <p:nvPicPr>
          <p:cNvPr id="11" name="Picture 10"/>
          <p:cNvPicPr>
            <a:picLocks noChangeAspect="1"/>
          </p:cNvPicPr>
          <p:nvPr/>
        </p:nvPicPr>
        <p:blipFill>
          <a:blip r:embed="rId10"/>
          <a:stretch>
            <a:fillRect/>
          </a:stretch>
        </p:blipFill>
        <p:spPr>
          <a:xfrm>
            <a:off x="3578879" y="2473163"/>
            <a:ext cx="1582753" cy="448447"/>
          </a:xfrm>
          <a:prstGeom prst="rect">
            <a:avLst/>
          </a:prstGeom>
        </p:spPr>
      </p:pic>
      <p:sp>
        <p:nvSpPr>
          <p:cNvPr id="12" name="TextBox 11"/>
          <p:cNvSpPr txBox="1"/>
          <p:nvPr/>
        </p:nvSpPr>
        <p:spPr>
          <a:xfrm>
            <a:off x="3367995" y="2546411"/>
            <a:ext cx="141038" cy="23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defTabSz="412750" hangingPunct="0"/>
            <a:r>
              <a:rPr lang="en-US" sz="1200" dirty="0">
                <a:solidFill>
                  <a:srgbClr val="000000"/>
                </a:solidFill>
                <a:latin typeface="Helvetica Neue Medium"/>
                <a:ea typeface="Helvetica Neue Medium"/>
                <a:cs typeface="Helvetica Neue Medium"/>
                <a:sym typeface="Helvetica Neue Medium"/>
              </a:rPr>
              <a:t>+</a:t>
            </a:r>
            <a:endParaRPr lang="en-GB" sz="1200" dirty="0">
              <a:solidFill>
                <a:srgbClr val="000000"/>
              </a:solidFill>
              <a:latin typeface="Helvetica Neue Medium"/>
              <a:ea typeface="Helvetica Neue Medium"/>
              <a:cs typeface="Helvetica Neue Medium"/>
              <a:sym typeface="Helvetica Neue Medium"/>
            </a:endParaRPr>
          </a:p>
        </p:txBody>
      </p:sp>
      <p:pic>
        <p:nvPicPr>
          <p:cNvPr id="13" name="Picture 12"/>
          <p:cNvPicPr>
            <a:picLocks noChangeAspect="1"/>
          </p:cNvPicPr>
          <p:nvPr/>
        </p:nvPicPr>
        <p:blipFill>
          <a:blip r:embed="rId11"/>
          <a:stretch>
            <a:fillRect/>
          </a:stretch>
        </p:blipFill>
        <p:spPr>
          <a:xfrm>
            <a:off x="7878132" y="4971375"/>
            <a:ext cx="1030741" cy="435674"/>
          </a:xfrm>
          <a:prstGeom prst="rect">
            <a:avLst/>
          </a:prstGeom>
        </p:spPr>
      </p:pic>
      <p:pic>
        <p:nvPicPr>
          <p:cNvPr id="14" name="Picture 13"/>
          <p:cNvPicPr>
            <a:picLocks noChangeAspect="1"/>
          </p:cNvPicPr>
          <p:nvPr/>
        </p:nvPicPr>
        <p:blipFill>
          <a:blip r:embed="rId12"/>
          <a:stretch>
            <a:fillRect/>
          </a:stretch>
        </p:blipFill>
        <p:spPr>
          <a:xfrm>
            <a:off x="9015159" y="4998010"/>
            <a:ext cx="1285550" cy="409039"/>
          </a:xfrm>
          <a:prstGeom prst="rect">
            <a:avLst/>
          </a:prstGeom>
        </p:spPr>
      </p:pic>
      <p:sp>
        <p:nvSpPr>
          <p:cNvPr id="23" name="TextBox 22"/>
          <p:cNvSpPr txBox="1"/>
          <p:nvPr/>
        </p:nvSpPr>
        <p:spPr>
          <a:xfrm>
            <a:off x="7691626" y="5069441"/>
            <a:ext cx="394909" cy="23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87" tIns="25387" rIns="25387" bIns="25387" numCol="1" spcCol="38100" rtlCol="0" anchor="t">
            <a:spAutoFit/>
          </a:bodyPr>
          <a:lstStyle/>
          <a:p>
            <a:pPr defTabSz="412750" hangingPunct="0"/>
            <a:r>
              <a:rPr lang="en-US" sz="1200" dirty="0">
                <a:solidFill>
                  <a:srgbClr val="000000"/>
                </a:solidFill>
                <a:latin typeface="Helvetica Neue Medium"/>
                <a:ea typeface="Helvetica Neue Medium"/>
                <a:cs typeface="Helvetica Neue Medium"/>
                <a:sym typeface="Helvetica Neue Medium"/>
              </a:rPr>
              <a:t>+</a:t>
            </a:r>
            <a:endParaRPr lang="en-GB" sz="1200" dirty="0">
              <a:solidFill>
                <a:srgbClr val="000000"/>
              </a:solidFill>
              <a:latin typeface="Helvetica Neue Medium"/>
              <a:ea typeface="Helvetica Neue Medium"/>
              <a:cs typeface="Helvetica Neue Medium"/>
              <a:sym typeface="Helvetica Neue Medium"/>
            </a:endParaRPr>
          </a:p>
        </p:txBody>
      </p:sp>
      <p:pic>
        <p:nvPicPr>
          <p:cNvPr id="15" name="Picture 14"/>
          <p:cNvPicPr>
            <a:picLocks noChangeAspect="1"/>
          </p:cNvPicPr>
          <p:nvPr/>
        </p:nvPicPr>
        <p:blipFill>
          <a:blip r:embed="rId13"/>
          <a:stretch>
            <a:fillRect/>
          </a:stretch>
        </p:blipFill>
        <p:spPr>
          <a:xfrm>
            <a:off x="8673898" y="5407049"/>
            <a:ext cx="842963" cy="257175"/>
          </a:xfrm>
          <a:prstGeom prst="rect">
            <a:avLst/>
          </a:prstGeom>
        </p:spPr>
      </p:pic>
      <p:pic>
        <p:nvPicPr>
          <p:cNvPr id="18" name="Picture 17"/>
          <p:cNvPicPr>
            <a:picLocks noChangeAspect="1"/>
          </p:cNvPicPr>
          <p:nvPr/>
        </p:nvPicPr>
        <p:blipFill>
          <a:blip r:embed="rId14"/>
          <a:stretch>
            <a:fillRect/>
          </a:stretch>
        </p:blipFill>
        <p:spPr>
          <a:xfrm>
            <a:off x="558098" y="1007485"/>
            <a:ext cx="2141953" cy="1481138"/>
          </a:xfrm>
          <a:prstGeom prst="rect">
            <a:avLst/>
          </a:prstGeom>
        </p:spPr>
      </p:pic>
      <p:pic>
        <p:nvPicPr>
          <p:cNvPr id="19" name="Picture 18"/>
          <p:cNvPicPr>
            <a:picLocks noChangeAspect="1"/>
          </p:cNvPicPr>
          <p:nvPr/>
        </p:nvPicPr>
        <p:blipFill>
          <a:blip r:embed="rId15"/>
          <a:stretch>
            <a:fillRect/>
          </a:stretch>
        </p:blipFill>
        <p:spPr>
          <a:xfrm>
            <a:off x="322699" y="3192656"/>
            <a:ext cx="1562830" cy="1083898"/>
          </a:xfrm>
          <a:prstGeom prst="rect">
            <a:avLst/>
          </a:prstGeom>
        </p:spPr>
      </p:pic>
      <p:pic>
        <p:nvPicPr>
          <p:cNvPr id="20" name="Picture 19"/>
          <p:cNvPicPr>
            <a:picLocks noChangeAspect="1"/>
          </p:cNvPicPr>
          <p:nvPr/>
        </p:nvPicPr>
        <p:blipFill>
          <a:blip r:embed="rId16"/>
          <a:stretch>
            <a:fillRect/>
          </a:stretch>
        </p:blipFill>
        <p:spPr>
          <a:xfrm>
            <a:off x="480314" y="4246892"/>
            <a:ext cx="2542669" cy="599214"/>
          </a:xfrm>
          <a:prstGeom prst="rect">
            <a:avLst/>
          </a:prstGeom>
        </p:spPr>
      </p:pic>
      <p:pic>
        <p:nvPicPr>
          <p:cNvPr id="21" name="Picture 20"/>
          <p:cNvPicPr>
            <a:picLocks noChangeAspect="1"/>
          </p:cNvPicPr>
          <p:nvPr/>
        </p:nvPicPr>
        <p:blipFill>
          <a:blip r:embed="rId17"/>
          <a:stretch>
            <a:fillRect/>
          </a:stretch>
        </p:blipFill>
        <p:spPr>
          <a:xfrm>
            <a:off x="1864821" y="3215649"/>
            <a:ext cx="1037913" cy="1037913"/>
          </a:xfrm>
          <a:prstGeom prst="rect">
            <a:avLst/>
          </a:prstGeom>
        </p:spPr>
      </p:pic>
      <p:pic>
        <p:nvPicPr>
          <p:cNvPr id="22" name="Picture 21"/>
          <p:cNvPicPr>
            <a:picLocks noChangeAspect="1"/>
          </p:cNvPicPr>
          <p:nvPr/>
        </p:nvPicPr>
        <p:blipFill>
          <a:blip r:embed="rId18"/>
          <a:stretch>
            <a:fillRect/>
          </a:stretch>
        </p:blipFill>
        <p:spPr>
          <a:xfrm>
            <a:off x="549282" y="4975124"/>
            <a:ext cx="1109663" cy="361950"/>
          </a:xfrm>
          <a:prstGeom prst="rect">
            <a:avLst/>
          </a:prstGeom>
        </p:spPr>
      </p:pic>
      <p:sp>
        <p:nvSpPr>
          <p:cNvPr id="24" name="TextBox 23"/>
          <p:cNvSpPr txBox="1"/>
          <p:nvPr/>
        </p:nvSpPr>
        <p:spPr>
          <a:xfrm>
            <a:off x="339276" y="5038131"/>
            <a:ext cx="141038" cy="23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defTabSz="412750" hangingPunct="0"/>
            <a:r>
              <a:rPr lang="en-US" sz="1200" dirty="0">
                <a:solidFill>
                  <a:srgbClr val="000000"/>
                </a:solidFill>
                <a:latin typeface="Helvetica Neue Medium"/>
                <a:ea typeface="Helvetica Neue Medium"/>
                <a:cs typeface="Helvetica Neue Medium"/>
                <a:sym typeface="Helvetica Neue Medium"/>
              </a:rPr>
              <a:t>+</a:t>
            </a:r>
            <a:endParaRPr lang="en-GB" sz="1200" dirty="0">
              <a:solidFill>
                <a:srgbClr val="000000"/>
              </a:solidFill>
              <a:latin typeface="Helvetica Neue Medium"/>
              <a:ea typeface="Helvetica Neue Medium"/>
              <a:cs typeface="Helvetica Neue Medium"/>
              <a:sym typeface="Helvetica Neue Medium"/>
            </a:endParaRPr>
          </a:p>
        </p:txBody>
      </p:sp>
      <p:pic>
        <p:nvPicPr>
          <p:cNvPr id="25" name="Picture 24"/>
          <p:cNvPicPr>
            <a:picLocks noChangeAspect="1"/>
          </p:cNvPicPr>
          <p:nvPr/>
        </p:nvPicPr>
        <p:blipFill>
          <a:blip r:embed="rId19"/>
          <a:stretch>
            <a:fillRect/>
          </a:stretch>
        </p:blipFill>
        <p:spPr>
          <a:xfrm>
            <a:off x="1864821" y="4975124"/>
            <a:ext cx="1250834" cy="397993"/>
          </a:xfrm>
          <a:prstGeom prst="rect">
            <a:avLst/>
          </a:prstGeom>
        </p:spPr>
      </p:pic>
      <p:pic>
        <p:nvPicPr>
          <p:cNvPr id="26" name="Picture 25"/>
          <p:cNvPicPr>
            <a:picLocks noChangeAspect="1"/>
          </p:cNvPicPr>
          <p:nvPr/>
        </p:nvPicPr>
        <p:blipFill>
          <a:blip r:embed="rId20"/>
          <a:stretch>
            <a:fillRect/>
          </a:stretch>
        </p:blipFill>
        <p:spPr>
          <a:xfrm>
            <a:off x="643031" y="5337074"/>
            <a:ext cx="2338388" cy="428625"/>
          </a:xfrm>
          <a:prstGeom prst="rect">
            <a:avLst/>
          </a:prstGeom>
        </p:spPr>
      </p:pic>
      <p:sp>
        <p:nvSpPr>
          <p:cNvPr id="4" name="Rectangle 3"/>
          <p:cNvSpPr/>
          <p:nvPr/>
        </p:nvSpPr>
        <p:spPr>
          <a:xfrm>
            <a:off x="3226526" y="915384"/>
            <a:ext cx="8543108" cy="49630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11015" y="745588"/>
            <a:ext cx="11711019" cy="5285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11015" y="6048404"/>
            <a:ext cx="1031051" cy="369332"/>
          </a:xfrm>
          <a:prstGeom prst="rect">
            <a:avLst/>
          </a:prstGeom>
          <a:noFill/>
        </p:spPr>
        <p:txBody>
          <a:bodyPr wrap="none" rtlCol="0">
            <a:spAutoFit/>
          </a:bodyPr>
          <a:lstStyle/>
          <a:p>
            <a:r>
              <a:rPr lang="en-GB" dirty="0" smtClean="0"/>
              <a:t>Phase 1</a:t>
            </a:r>
            <a:endParaRPr lang="en-GB" dirty="0"/>
          </a:p>
        </p:txBody>
      </p:sp>
      <p:sp>
        <p:nvSpPr>
          <p:cNvPr id="29" name="TextBox 28"/>
          <p:cNvSpPr txBox="1"/>
          <p:nvPr/>
        </p:nvSpPr>
        <p:spPr>
          <a:xfrm>
            <a:off x="3235811" y="5475287"/>
            <a:ext cx="1031051" cy="369332"/>
          </a:xfrm>
          <a:prstGeom prst="rect">
            <a:avLst/>
          </a:prstGeom>
          <a:noFill/>
        </p:spPr>
        <p:txBody>
          <a:bodyPr wrap="none" rtlCol="0">
            <a:spAutoFit/>
          </a:bodyPr>
          <a:lstStyle/>
          <a:p>
            <a:r>
              <a:rPr lang="en-GB" dirty="0" smtClean="0"/>
              <a:t>Phase 2</a:t>
            </a:r>
            <a:endParaRPr lang="en-GB" dirty="0"/>
          </a:p>
        </p:txBody>
      </p:sp>
    </p:spTree>
    <p:extLst>
      <p:ext uri="{BB962C8B-B14F-4D97-AF65-F5344CB8AC3E}">
        <p14:creationId xmlns:p14="http://schemas.microsoft.com/office/powerpoint/2010/main" val="20434750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253218" y="4485119"/>
            <a:ext cx="11671302" cy="211464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What is the aim of the EU blockchain PCP?</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p:txBody>
          <a:bodyPr/>
          <a:lstStyle/>
          <a:p>
            <a:fld id="{86CB4B4D-7CA3-9044-876B-883B54F8677D}" type="slidenum">
              <a:rPr lang="en-US" smtClean="0"/>
              <a:t>3</a:t>
            </a:fld>
            <a:endParaRPr lang="en-US"/>
          </a:p>
        </p:txBody>
      </p:sp>
      <p:grpSp>
        <p:nvGrpSpPr>
          <p:cNvPr id="9" name="Group 8">
            <a:extLst>
              <a:ext uri="{FF2B5EF4-FFF2-40B4-BE49-F238E27FC236}">
                <a16:creationId xmlns:a16="http://schemas.microsoft.com/office/drawing/2014/main" id="{093217AA-3845-449C-AB4E-30E3C1856DE5}"/>
              </a:ext>
            </a:extLst>
          </p:cNvPr>
          <p:cNvGrpSpPr/>
          <p:nvPr/>
        </p:nvGrpSpPr>
        <p:grpSpPr>
          <a:xfrm>
            <a:off x="8237362" y="279651"/>
            <a:ext cx="3793394" cy="3238362"/>
            <a:chOff x="11813760" y="3375222"/>
            <a:chExt cx="12175488" cy="10271408"/>
          </a:xfrm>
        </p:grpSpPr>
        <p:pic>
          <p:nvPicPr>
            <p:cNvPr id="10" name="Picture 9">
              <a:extLst>
                <a:ext uri="{FF2B5EF4-FFF2-40B4-BE49-F238E27FC236}">
                  <a16:creationId xmlns:a16="http://schemas.microsoft.com/office/drawing/2014/main" id="{05F42C29-31B4-42F6-BBE2-DACDD7305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3760" y="7363248"/>
              <a:ext cx="1962000" cy="1962000"/>
            </a:xfrm>
            <a:prstGeom prst="rect">
              <a:avLst/>
            </a:prstGeom>
          </p:spPr>
        </p:pic>
        <p:pic>
          <p:nvPicPr>
            <p:cNvPr id="11" name="Picture 10">
              <a:extLst>
                <a:ext uri="{FF2B5EF4-FFF2-40B4-BE49-F238E27FC236}">
                  <a16:creationId xmlns:a16="http://schemas.microsoft.com/office/drawing/2014/main" id="{2A55C1E7-E8DC-4112-9CAA-88BCDF5758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2875" y="3901055"/>
              <a:ext cx="1962000" cy="1962000"/>
            </a:xfrm>
            <a:prstGeom prst="rect">
              <a:avLst/>
            </a:prstGeom>
          </p:spPr>
        </p:pic>
        <p:pic>
          <p:nvPicPr>
            <p:cNvPr id="12" name="Picture 11">
              <a:extLst>
                <a:ext uri="{FF2B5EF4-FFF2-40B4-BE49-F238E27FC236}">
                  <a16:creationId xmlns:a16="http://schemas.microsoft.com/office/drawing/2014/main" id="{3F522B98-AAB6-411B-B60B-F1B5E64AA3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27248" y="7363248"/>
              <a:ext cx="1962000" cy="1962000"/>
            </a:xfrm>
            <a:prstGeom prst="rect">
              <a:avLst/>
            </a:prstGeom>
          </p:spPr>
        </p:pic>
        <p:pic>
          <p:nvPicPr>
            <p:cNvPr id="13" name="Picture 12">
              <a:extLst>
                <a:ext uri="{FF2B5EF4-FFF2-40B4-BE49-F238E27FC236}">
                  <a16:creationId xmlns:a16="http://schemas.microsoft.com/office/drawing/2014/main" id="{6ADC9FD2-0E43-4F41-A9D0-250E84ED5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22332" y="3936110"/>
              <a:ext cx="1961354" cy="1961354"/>
            </a:xfrm>
            <a:prstGeom prst="rect">
              <a:avLst/>
            </a:prstGeom>
          </p:spPr>
        </p:pic>
        <p:cxnSp>
          <p:nvCxnSpPr>
            <p:cNvPr id="14" name="Straight Connector 13">
              <a:extLst>
                <a:ext uri="{FF2B5EF4-FFF2-40B4-BE49-F238E27FC236}">
                  <a16:creationId xmlns:a16="http://schemas.microsoft.com/office/drawing/2014/main" id="{53B39DD5-3ADF-4872-8FAC-CE3C12D7C140}"/>
                </a:ext>
              </a:extLst>
            </p:cNvPr>
            <p:cNvCxnSpPr>
              <a:endCxn id="10" idx="3"/>
            </p:cNvCxnSpPr>
            <p:nvPr/>
          </p:nvCxnSpPr>
          <p:spPr bwMode="auto">
            <a:xfrm flipH="1" flipV="1">
              <a:off x="13775760" y="8344248"/>
              <a:ext cx="1817959" cy="98048"/>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6E4B74A-D191-4EBE-AAAD-E036F8DB4C21}"/>
                </a:ext>
              </a:extLst>
            </p:cNvPr>
            <p:cNvGrpSpPr/>
            <p:nvPr/>
          </p:nvGrpSpPr>
          <p:grpSpPr>
            <a:xfrm>
              <a:off x="12580325" y="5477708"/>
              <a:ext cx="595833" cy="595833"/>
              <a:chOff x="8241461" y="4335366"/>
              <a:chExt cx="936000" cy="936000"/>
            </a:xfrm>
          </p:grpSpPr>
          <p:sp>
            <p:nvSpPr>
              <p:cNvPr id="77" name="Oval 76">
                <a:extLst>
                  <a:ext uri="{FF2B5EF4-FFF2-40B4-BE49-F238E27FC236}">
                    <a16:creationId xmlns:a16="http://schemas.microsoft.com/office/drawing/2014/main" id="{BA082DDA-B906-4EDA-B8B4-C5479C276C9F}"/>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78" name="Group 77">
                <a:extLst>
                  <a:ext uri="{FF2B5EF4-FFF2-40B4-BE49-F238E27FC236}">
                    <a16:creationId xmlns:a16="http://schemas.microsoft.com/office/drawing/2014/main" id="{B118EB8F-27FE-482B-9F50-5E359665A273}"/>
                  </a:ext>
                </a:extLst>
              </p:cNvPr>
              <p:cNvGrpSpPr/>
              <p:nvPr/>
            </p:nvGrpSpPr>
            <p:grpSpPr>
              <a:xfrm>
                <a:off x="8497530" y="4500608"/>
                <a:ext cx="423862" cy="605517"/>
                <a:chOff x="10396538" y="5129848"/>
                <a:chExt cx="200025" cy="285750"/>
              </a:xfrm>
            </p:grpSpPr>
            <p:sp>
              <p:nvSpPr>
                <p:cNvPr id="79" name="Freeform 289">
                  <a:extLst>
                    <a:ext uri="{FF2B5EF4-FFF2-40B4-BE49-F238E27FC236}">
                      <a16:creationId xmlns:a16="http://schemas.microsoft.com/office/drawing/2014/main" id="{9584E64D-3BD9-4AC0-AD0C-49F43C9DA201}"/>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80" name="Freeform 290">
                  <a:extLst>
                    <a:ext uri="{FF2B5EF4-FFF2-40B4-BE49-F238E27FC236}">
                      <a16:creationId xmlns:a16="http://schemas.microsoft.com/office/drawing/2014/main" id="{00125291-D25A-42BD-B3D9-C311472FD441}"/>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grpSp>
          <p:nvGrpSpPr>
            <p:cNvPr id="16" name="Group 15">
              <a:extLst>
                <a:ext uri="{FF2B5EF4-FFF2-40B4-BE49-F238E27FC236}">
                  <a16:creationId xmlns:a16="http://schemas.microsoft.com/office/drawing/2014/main" id="{D42614A0-7405-40E7-A492-61AB82CBF42D}"/>
                </a:ext>
              </a:extLst>
            </p:cNvPr>
            <p:cNvGrpSpPr/>
            <p:nvPr/>
          </p:nvGrpSpPr>
          <p:grpSpPr>
            <a:xfrm>
              <a:off x="17627848" y="3375222"/>
              <a:ext cx="595833" cy="595833"/>
              <a:chOff x="8241461" y="4335366"/>
              <a:chExt cx="936000" cy="936000"/>
            </a:xfrm>
          </p:grpSpPr>
          <p:sp>
            <p:nvSpPr>
              <p:cNvPr id="73" name="Oval 72">
                <a:extLst>
                  <a:ext uri="{FF2B5EF4-FFF2-40B4-BE49-F238E27FC236}">
                    <a16:creationId xmlns:a16="http://schemas.microsoft.com/office/drawing/2014/main" id="{96B981D8-451D-4B12-8CED-0FCF005ED4AB}"/>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74" name="Group 73">
                <a:extLst>
                  <a:ext uri="{FF2B5EF4-FFF2-40B4-BE49-F238E27FC236}">
                    <a16:creationId xmlns:a16="http://schemas.microsoft.com/office/drawing/2014/main" id="{704286C4-92F1-4722-ABFA-950A55C17F77}"/>
                  </a:ext>
                </a:extLst>
              </p:cNvPr>
              <p:cNvGrpSpPr/>
              <p:nvPr/>
            </p:nvGrpSpPr>
            <p:grpSpPr>
              <a:xfrm>
                <a:off x="8497530" y="4500608"/>
                <a:ext cx="423862" cy="605517"/>
                <a:chOff x="10396538" y="5129848"/>
                <a:chExt cx="200025" cy="285750"/>
              </a:xfrm>
            </p:grpSpPr>
            <p:sp>
              <p:nvSpPr>
                <p:cNvPr id="75" name="Freeform 289">
                  <a:extLst>
                    <a:ext uri="{FF2B5EF4-FFF2-40B4-BE49-F238E27FC236}">
                      <a16:creationId xmlns:a16="http://schemas.microsoft.com/office/drawing/2014/main" id="{1C4A633D-BAF2-46CA-9CB5-755B2C723B5C}"/>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76" name="Freeform 290">
                  <a:extLst>
                    <a:ext uri="{FF2B5EF4-FFF2-40B4-BE49-F238E27FC236}">
                      <a16:creationId xmlns:a16="http://schemas.microsoft.com/office/drawing/2014/main" id="{7FAB134A-3DA8-4697-AD19-EAFFC051AFBE}"/>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grpSp>
          <p:nvGrpSpPr>
            <p:cNvPr id="17" name="Group 16">
              <a:extLst>
                <a:ext uri="{FF2B5EF4-FFF2-40B4-BE49-F238E27FC236}">
                  <a16:creationId xmlns:a16="http://schemas.microsoft.com/office/drawing/2014/main" id="{89A0BB7B-E8D1-41DA-82B7-6C2C2C3BC7DD}"/>
                </a:ext>
              </a:extLst>
            </p:cNvPr>
            <p:cNvGrpSpPr/>
            <p:nvPr/>
          </p:nvGrpSpPr>
          <p:grpSpPr>
            <a:xfrm>
              <a:off x="23151943" y="6292148"/>
              <a:ext cx="595833" cy="595833"/>
              <a:chOff x="8241461" y="4335366"/>
              <a:chExt cx="936000" cy="936000"/>
            </a:xfrm>
          </p:grpSpPr>
          <p:sp>
            <p:nvSpPr>
              <p:cNvPr id="69" name="Oval 68">
                <a:extLst>
                  <a:ext uri="{FF2B5EF4-FFF2-40B4-BE49-F238E27FC236}">
                    <a16:creationId xmlns:a16="http://schemas.microsoft.com/office/drawing/2014/main" id="{89E84EF8-DD44-46DE-9DCF-A6B05C89C464}"/>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70" name="Group 69">
                <a:extLst>
                  <a:ext uri="{FF2B5EF4-FFF2-40B4-BE49-F238E27FC236}">
                    <a16:creationId xmlns:a16="http://schemas.microsoft.com/office/drawing/2014/main" id="{8DEB3D66-E667-473B-B963-4B6D8AA8ABFE}"/>
                  </a:ext>
                </a:extLst>
              </p:cNvPr>
              <p:cNvGrpSpPr/>
              <p:nvPr/>
            </p:nvGrpSpPr>
            <p:grpSpPr>
              <a:xfrm>
                <a:off x="8497530" y="4500608"/>
                <a:ext cx="423862" cy="605517"/>
                <a:chOff x="10396538" y="5129848"/>
                <a:chExt cx="200025" cy="285750"/>
              </a:xfrm>
            </p:grpSpPr>
            <p:sp>
              <p:nvSpPr>
                <p:cNvPr id="71" name="Freeform 289">
                  <a:extLst>
                    <a:ext uri="{FF2B5EF4-FFF2-40B4-BE49-F238E27FC236}">
                      <a16:creationId xmlns:a16="http://schemas.microsoft.com/office/drawing/2014/main" id="{3CCEE68F-A3FA-43F2-8834-29105C36359F}"/>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72" name="Freeform 290">
                  <a:extLst>
                    <a:ext uri="{FF2B5EF4-FFF2-40B4-BE49-F238E27FC236}">
                      <a16:creationId xmlns:a16="http://schemas.microsoft.com/office/drawing/2014/main" id="{88812365-D1D8-45E7-B7E1-415C87F8EB4A}"/>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cxnSp>
          <p:nvCxnSpPr>
            <p:cNvPr id="18" name="Straight Connector 17">
              <a:extLst>
                <a:ext uri="{FF2B5EF4-FFF2-40B4-BE49-F238E27FC236}">
                  <a16:creationId xmlns:a16="http://schemas.microsoft.com/office/drawing/2014/main" id="{F3B1A91D-623B-4A7B-BF17-500B849FAFC9}"/>
                </a:ext>
              </a:extLst>
            </p:cNvPr>
            <p:cNvCxnSpPr>
              <a:stCxn id="77" idx="7"/>
              <a:endCxn id="11" idx="1"/>
            </p:cNvCxnSpPr>
            <p:nvPr/>
          </p:nvCxnSpPr>
          <p:spPr bwMode="auto">
            <a:xfrm flipV="1">
              <a:off x="13088900" y="4882055"/>
              <a:ext cx="883975" cy="682911"/>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53F92E46-379D-42D2-AAD0-D74F6E4B4450}"/>
                </a:ext>
              </a:extLst>
            </p:cNvPr>
            <p:cNvCxnSpPr>
              <a:stCxn id="10" idx="0"/>
              <a:endCxn id="77" idx="4"/>
            </p:cNvCxnSpPr>
            <p:nvPr/>
          </p:nvCxnSpPr>
          <p:spPr bwMode="auto">
            <a:xfrm flipV="1">
              <a:off x="12794760" y="6073541"/>
              <a:ext cx="83482" cy="1289707"/>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7CB707EA-7FB7-4234-9E09-8726E80D26F4}"/>
                </a:ext>
              </a:extLst>
            </p:cNvPr>
            <p:cNvCxnSpPr>
              <a:endCxn id="73" idx="2"/>
            </p:cNvCxnSpPr>
            <p:nvPr/>
          </p:nvCxnSpPr>
          <p:spPr bwMode="auto">
            <a:xfrm flipV="1">
              <a:off x="15702028" y="3673139"/>
              <a:ext cx="1925820" cy="562161"/>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EA7A593E-0A4F-480E-93A1-A9921D529249}"/>
                </a:ext>
              </a:extLst>
            </p:cNvPr>
            <p:cNvCxnSpPr>
              <a:stCxn id="73" idx="6"/>
            </p:cNvCxnSpPr>
            <p:nvPr/>
          </p:nvCxnSpPr>
          <p:spPr bwMode="auto">
            <a:xfrm>
              <a:off x="18223681" y="3673139"/>
              <a:ext cx="1692973" cy="653370"/>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8F287E82-2630-448B-9145-7D702D466DA4}"/>
                </a:ext>
              </a:extLst>
            </p:cNvPr>
            <p:cNvCxnSpPr>
              <a:endCxn id="65" idx="6"/>
            </p:cNvCxnSpPr>
            <p:nvPr/>
          </p:nvCxnSpPr>
          <p:spPr bwMode="auto">
            <a:xfrm flipH="1">
              <a:off x="18223681" y="5477708"/>
              <a:ext cx="1398651" cy="745821"/>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9A84E1DB-EB3E-439C-9252-86DF844CDFFA}"/>
                </a:ext>
              </a:extLst>
            </p:cNvPr>
            <p:cNvCxnSpPr>
              <a:stCxn id="69" idx="1"/>
              <a:endCxn id="13" idx="3"/>
            </p:cNvCxnSpPr>
            <p:nvPr/>
          </p:nvCxnSpPr>
          <p:spPr bwMode="auto">
            <a:xfrm flipH="1" flipV="1">
              <a:off x="21583686" y="4916787"/>
              <a:ext cx="1655515" cy="1462619"/>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567AD9E0-2E19-4789-ADB9-A68231A38266}"/>
                </a:ext>
              </a:extLst>
            </p:cNvPr>
            <p:cNvCxnSpPr>
              <a:stCxn id="12" idx="0"/>
              <a:endCxn id="69" idx="4"/>
            </p:cNvCxnSpPr>
            <p:nvPr/>
          </p:nvCxnSpPr>
          <p:spPr bwMode="auto">
            <a:xfrm flipV="1">
              <a:off x="23008248" y="6887981"/>
              <a:ext cx="441612" cy="475267"/>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5" name="Group 24">
              <a:extLst>
                <a:ext uri="{FF2B5EF4-FFF2-40B4-BE49-F238E27FC236}">
                  <a16:creationId xmlns:a16="http://schemas.microsoft.com/office/drawing/2014/main" id="{77CDF194-A8FF-406A-A6AC-5437376F5573}"/>
                </a:ext>
              </a:extLst>
            </p:cNvPr>
            <p:cNvGrpSpPr/>
            <p:nvPr/>
          </p:nvGrpSpPr>
          <p:grpSpPr>
            <a:xfrm>
              <a:off x="17627848" y="5925612"/>
              <a:ext cx="595833" cy="595833"/>
              <a:chOff x="8241461" y="4335366"/>
              <a:chExt cx="936000" cy="936000"/>
            </a:xfrm>
          </p:grpSpPr>
          <p:sp>
            <p:nvSpPr>
              <p:cNvPr id="65" name="Oval 64">
                <a:extLst>
                  <a:ext uri="{FF2B5EF4-FFF2-40B4-BE49-F238E27FC236}">
                    <a16:creationId xmlns:a16="http://schemas.microsoft.com/office/drawing/2014/main" id="{C33FCF98-4097-4F24-AE11-5FACA652EEED}"/>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66" name="Group 65">
                <a:extLst>
                  <a:ext uri="{FF2B5EF4-FFF2-40B4-BE49-F238E27FC236}">
                    <a16:creationId xmlns:a16="http://schemas.microsoft.com/office/drawing/2014/main" id="{923BF120-B2E9-4A26-AD07-CB397EBD5D0B}"/>
                  </a:ext>
                </a:extLst>
              </p:cNvPr>
              <p:cNvGrpSpPr/>
              <p:nvPr/>
            </p:nvGrpSpPr>
            <p:grpSpPr>
              <a:xfrm>
                <a:off x="8497530" y="4500608"/>
                <a:ext cx="423862" cy="605517"/>
                <a:chOff x="10396538" y="5129848"/>
                <a:chExt cx="200025" cy="285750"/>
              </a:xfrm>
            </p:grpSpPr>
            <p:sp>
              <p:nvSpPr>
                <p:cNvPr id="67" name="Freeform 289">
                  <a:extLst>
                    <a:ext uri="{FF2B5EF4-FFF2-40B4-BE49-F238E27FC236}">
                      <a16:creationId xmlns:a16="http://schemas.microsoft.com/office/drawing/2014/main" id="{4FD4490C-51E1-41E8-B195-AF17A3ED9002}"/>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68" name="Freeform 290">
                  <a:extLst>
                    <a:ext uri="{FF2B5EF4-FFF2-40B4-BE49-F238E27FC236}">
                      <a16:creationId xmlns:a16="http://schemas.microsoft.com/office/drawing/2014/main" id="{A0E6514A-4546-4DF5-AA2E-003D679196FD}"/>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cxnSp>
          <p:nvCxnSpPr>
            <p:cNvPr id="26" name="Straight Connector 25">
              <a:extLst>
                <a:ext uri="{FF2B5EF4-FFF2-40B4-BE49-F238E27FC236}">
                  <a16:creationId xmlns:a16="http://schemas.microsoft.com/office/drawing/2014/main" id="{841BC082-EA08-4C7E-93A6-91B023D1DD93}"/>
                </a:ext>
              </a:extLst>
            </p:cNvPr>
            <p:cNvCxnSpPr>
              <a:endCxn id="65" idx="1"/>
            </p:cNvCxnSpPr>
            <p:nvPr/>
          </p:nvCxnSpPr>
          <p:spPr bwMode="auto">
            <a:xfrm>
              <a:off x="15883037" y="5283323"/>
              <a:ext cx="1832069" cy="729547"/>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3FED9796-C0BF-4C40-8EBE-67F24D2012FB}"/>
                </a:ext>
              </a:extLst>
            </p:cNvPr>
            <p:cNvCxnSpPr>
              <a:endCxn id="65" idx="2"/>
            </p:cNvCxnSpPr>
            <p:nvPr/>
          </p:nvCxnSpPr>
          <p:spPr bwMode="auto">
            <a:xfrm flipV="1">
              <a:off x="13464300" y="6223529"/>
              <a:ext cx="4163548" cy="1277900"/>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B2E2611E-44DA-41F4-BF7A-322D7BB06216}"/>
                </a:ext>
              </a:extLst>
            </p:cNvPr>
            <p:cNvCxnSpPr>
              <a:endCxn id="65" idx="6"/>
            </p:cNvCxnSpPr>
            <p:nvPr/>
          </p:nvCxnSpPr>
          <p:spPr bwMode="auto">
            <a:xfrm flipH="1" flipV="1">
              <a:off x="18223681" y="6223529"/>
              <a:ext cx="4153773" cy="1603966"/>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EA958285-3537-4F73-B0A2-880B21892D5E}"/>
                </a:ext>
              </a:extLst>
            </p:cNvPr>
            <p:cNvCxnSpPr>
              <a:stCxn id="12" idx="1"/>
            </p:cNvCxnSpPr>
            <p:nvPr/>
          </p:nvCxnSpPr>
          <p:spPr bwMode="auto">
            <a:xfrm flipH="1">
              <a:off x="18537610" y="8344248"/>
              <a:ext cx="3489638" cy="229068"/>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0BF1E177-A9E2-4C33-8A44-F8C4E8ABFE74}"/>
                </a:ext>
              </a:extLst>
            </p:cNvPr>
            <p:cNvCxnSpPr>
              <a:stCxn id="65" idx="4"/>
            </p:cNvCxnSpPr>
            <p:nvPr/>
          </p:nvCxnSpPr>
          <p:spPr bwMode="auto">
            <a:xfrm>
              <a:off x="17925765" y="6521445"/>
              <a:ext cx="67455" cy="2811559"/>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31" name="Group 30">
              <a:extLst>
                <a:ext uri="{FF2B5EF4-FFF2-40B4-BE49-F238E27FC236}">
                  <a16:creationId xmlns:a16="http://schemas.microsoft.com/office/drawing/2014/main" id="{C893FFA5-E72A-4314-9287-B8A44CD2B6AC}"/>
                </a:ext>
              </a:extLst>
            </p:cNvPr>
            <p:cNvGrpSpPr/>
            <p:nvPr/>
          </p:nvGrpSpPr>
          <p:grpSpPr>
            <a:xfrm>
              <a:off x="12794760" y="11164580"/>
              <a:ext cx="1962000" cy="1962000"/>
              <a:chOff x="12889953" y="11164580"/>
              <a:chExt cx="1962000" cy="1962000"/>
            </a:xfrm>
          </p:grpSpPr>
          <p:pic>
            <p:nvPicPr>
              <p:cNvPr id="63" name="Picture 62">
                <a:extLst>
                  <a:ext uri="{FF2B5EF4-FFF2-40B4-BE49-F238E27FC236}">
                    <a16:creationId xmlns:a16="http://schemas.microsoft.com/office/drawing/2014/main" id="{3E370CA4-81DE-4611-8B0A-9387C7C1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9953" y="11164580"/>
                <a:ext cx="1962000" cy="1962000"/>
              </a:xfrm>
              <a:prstGeom prst="rect">
                <a:avLst/>
              </a:prstGeom>
            </p:spPr>
          </p:pic>
          <p:sp>
            <p:nvSpPr>
              <p:cNvPr id="64" name="Oval 63">
                <a:extLst>
                  <a:ext uri="{FF2B5EF4-FFF2-40B4-BE49-F238E27FC236}">
                    <a16:creationId xmlns:a16="http://schemas.microsoft.com/office/drawing/2014/main" id="{EDFE180F-6196-449A-A6DD-641496CA1A90}"/>
                  </a:ext>
                </a:extLst>
              </p:cNvPr>
              <p:cNvSpPr/>
              <p:nvPr/>
            </p:nvSpPr>
            <p:spPr>
              <a:xfrm>
                <a:off x="13150952" y="11496172"/>
                <a:ext cx="1439998" cy="1298821"/>
              </a:xfrm>
              <a:prstGeom prst="ellipse">
                <a:avLst/>
              </a:prstGeom>
              <a:solidFill>
                <a:srgbClr val="00366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US" sz="1400">
                  <a:solidFill>
                    <a:srgbClr val="000000"/>
                  </a:solidFill>
                  <a:latin typeface="Helvetica Neue Medium"/>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F653F066-C1D9-4A12-8154-85A2E2829AF4}"/>
                </a:ext>
              </a:extLst>
            </p:cNvPr>
            <p:cNvGrpSpPr/>
            <p:nvPr/>
          </p:nvGrpSpPr>
          <p:grpSpPr>
            <a:xfrm>
              <a:off x="18223681" y="11684630"/>
              <a:ext cx="1962000" cy="1962000"/>
              <a:chOff x="18223681" y="11479212"/>
              <a:chExt cx="1962000" cy="1962000"/>
            </a:xfrm>
          </p:grpSpPr>
          <p:pic>
            <p:nvPicPr>
              <p:cNvPr id="60" name="Picture 59">
                <a:extLst>
                  <a:ext uri="{FF2B5EF4-FFF2-40B4-BE49-F238E27FC236}">
                    <a16:creationId xmlns:a16="http://schemas.microsoft.com/office/drawing/2014/main" id="{58C41938-2FE5-4F26-BD6B-B00FCE494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3681" y="11479212"/>
                <a:ext cx="1962000" cy="1962000"/>
              </a:xfrm>
              <a:prstGeom prst="rect">
                <a:avLst/>
              </a:prstGeom>
            </p:spPr>
          </p:pic>
          <p:sp>
            <p:nvSpPr>
              <p:cNvPr id="61" name="Oval 60">
                <a:extLst>
                  <a:ext uri="{FF2B5EF4-FFF2-40B4-BE49-F238E27FC236}">
                    <a16:creationId xmlns:a16="http://schemas.microsoft.com/office/drawing/2014/main" id="{9F61612E-B150-4D23-9F63-2EEC971AA5D0}"/>
                  </a:ext>
                </a:extLst>
              </p:cNvPr>
              <p:cNvSpPr/>
              <p:nvPr/>
            </p:nvSpPr>
            <p:spPr>
              <a:xfrm>
                <a:off x="18537609" y="11810804"/>
                <a:ext cx="1439998" cy="1298821"/>
              </a:xfrm>
              <a:prstGeom prst="ellipse">
                <a:avLst/>
              </a:prstGeom>
              <a:solidFill>
                <a:srgbClr val="00366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US" sz="1400">
                  <a:solidFill>
                    <a:srgbClr val="000000"/>
                  </a:solidFill>
                  <a:latin typeface="Helvetica Neue Medium"/>
                  <a:ea typeface="Helvetica Neue Medium"/>
                  <a:cs typeface="Helvetica Neue Medium"/>
                  <a:sym typeface="Helvetica Neue Medium"/>
                </a:endParaRPr>
              </a:p>
            </p:txBody>
          </p:sp>
        </p:grpSp>
        <p:cxnSp>
          <p:nvCxnSpPr>
            <p:cNvPr id="33" name="Straight Connector 32">
              <a:extLst>
                <a:ext uri="{FF2B5EF4-FFF2-40B4-BE49-F238E27FC236}">
                  <a16:creationId xmlns:a16="http://schemas.microsoft.com/office/drawing/2014/main" id="{C5496D56-35F4-4100-B3E2-0DC16F6BC396}"/>
                </a:ext>
              </a:extLst>
            </p:cNvPr>
            <p:cNvCxnSpPr>
              <a:stCxn id="56" idx="4"/>
              <a:endCxn id="63" idx="0"/>
            </p:cNvCxnSpPr>
            <p:nvPr/>
          </p:nvCxnSpPr>
          <p:spPr bwMode="auto">
            <a:xfrm flipH="1">
              <a:off x="13775760" y="10464967"/>
              <a:ext cx="197115" cy="699613"/>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34" name="Group 33">
              <a:extLst>
                <a:ext uri="{FF2B5EF4-FFF2-40B4-BE49-F238E27FC236}">
                  <a16:creationId xmlns:a16="http://schemas.microsoft.com/office/drawing/2014/main" id="{BE6CE1E3-4358-419F-818A-FF906579C55E}"/>
                </a:ext>
              </a:extLst>
            </p:cNvPr>
            <p:cNvGrpSpPr/>
            <p:nvPr/>
          </p:nvGrpSpPr>
          <p:grpSpPr>
            <a:xfrm>
              <a:off x="13674958" y="9869134"/>
              <a:ext cx="595833" cy="595833"/>
              <a:chOff x="8241461" y="4335366"/>
              <a:chExt cx="936000" cy="936000"/>
            </a:xfrm>
          </p:grpSpPr>
          <p:sp>
            <p:nvSpPr>
              <p:cNvPr id="56" name="Oval 55">
                <a:extLst>
                  <a:ext uri="{FF2B5EF4-FFF2-40B4-BE49-F238E27FC236}">
                    <a16:creationId xmlns:a16="http://schemas.microsoft.com/office/drawing/2014/main" id="{EB5F1D08-D5A6-4E3E-9CAA-A5BC8D22FEF3}"/>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57" name="Group 56">
                <a:extLst>
                  <a:ext uri="{FF2B5EF4-FFF2-40B4-BE49-F238E27FC236}">
                    <a16:creationId xmlns:a16="http://schemas.microsoft.com/office/drawing/2014/main" id="{932DD56E-C19B-456E-B53C-2CC7A1C890C2}"/>
                  </a:ext>
                </a:extLst>
              </p:cNvPr>
              <p:cNvGrpSpPr/>
              <p:nvPr/>
            </p:nvGrpSpPr>
            <p:grpSpPr>
              <a:xfrm>
                <a:off x="8497530" y="4500608"/>
                <a:ext cx="423862" cy="605517"/>
                <a:chOff x="10396538" y="5129848"/>
                <a:chExt cx="200025" cy="285750"/>
              </a:xfrm>
            </p:grpSpPr>
            <p:sp>
              <p:nvSpPr>
                <p:cNvPr id="58" name="Freeform 289">
                  <a:extLst>
                    <a:ext uri="{FF2B5EF4-FFF2-40B4-BE49-F238E27FC236}">
                      <a16:creationId xmlns:a16="http://schemas.microsoft.com/office/drawing/2014/main" id="{A6324E92-4738-41BF-97C7-DD25B99CC3E1}"/>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59" name="Freeform 290">
                  <a:extLst>
                    <a:ext uri="{FF2B5EF4-FFF2-40B4-BE49-F238E27FC236}">
                      <a16:creationId xmlns:a16="http://schemas.microsoft.com/office/drawing/2014/main" id="{B405C3A6-2E15-44A3-9E28-0E1E538C8060}"/>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cxnSp>
          <p:nvCxnSpPr>
            <p:cNvPr id="35" name="Straight Connector 34">
              <a:extLst>
                <a:ext uri="{FF2B5EF4-FFF2-40B4-BE49-F238E27FC236}">
                  <a16:creationId xmlns:a16="http://schemas.microsoft.com/office/drawing/2014/main" id="{603F5740-3C20-4971-A5A5-153E5A709658}"/>
                </a:ext>
              </a:extLst>
            </p:cNvPr>
            <p:cNvCxnSpPr>
              <a:stCxn id="10" idx="2"/>
              <a:endCxn id="56" idx="1"/>
            </p:cNvCxnSpPr>
            <p:nvPr/>
          </p:nvCxnSpPr>
          <p:spPr bwMode="auto">
            <a:xfrm>
              <a:off x="12794760" y="9325248"/>
              <a:ext cx="967456" cy="631144"/>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36" name="Group 35">
              <a:extLst>
                <a:ext uri="{FF2B5EF4-FFF2-40B4-BE49-F238E27FC236}">
                  <a16:creationId xmlns:a16="http://schemas.microsoft.com/office/drawing/2014/main" id="{71481681-CDF6-43D0-B1D8-D41EBFB6A3EE}"/>
                </a:ext>
              </a:extLst>
            </p:cNvPr>
            <p:cNvGrpSpPr/>
            <p:nvPr/>
          </p:nvGrpSpPr>
          <p:grpSpPr>
            <a:xfrm>
              <a:off x="16367021" y="12530747"/>
              <a:ext cx="595833" cy="595833"/>
              <a:chOff x="8241461" y="4335366"/>
              <a:chExt cx="936000" cy="936000"/>
            </a:xfrm>
          </p:grpSpPr>
          <p:sp>
            <p:nvSpPr>
              <p:cNvPr id="52" name="Oval 51">
                <a:extLst>
                  <a:ext uri="{FF2B5EF4-FFF2-40B4-BE49-F238E27FC236}">
                    <a16:creationId xmlns:a16="http://schemas.microsoft.com/office/drawing/2014/main" id="{31D0CF5E-D37C-46B8-B9D8-E6BCA228F3E1}"/>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53" name="Group 52">
                <a:extLst>
                  <a:ext uri="{FF2B5EF4-FFF2-40B4-BE49-F238E27FC236}">
                    <a16:creationId xmlns:a16="http://schemas.microsoft.com/office/drawing/2014/main" id="{B5EC05D7-AFDE-419B-AB7E-539AADAD42D6}"/>
                  </a:ext>
                </a:extLst>
              </p:cNvPr>
              <p:cNvGrpSpPr/>
              <p:nvPr/>
            </p:nvGrpSpPr>
            <p:grpSpPr>
              <a:xfrm>
                <a:off x="8497530" y="4500608"/>
                <a:ext cx="423862" cy="605517"/>
                <a:chOff x="10396538" y="5129848"/>
                <a:chExt cx="200025" cy="285750"/>
              </a:xfrm>
            </p:grpSpPr>
            <p:sp>
              <p:nvSpPr>
                <p:cNvPr id="54" name="Freeform 289">
                  <a:extLst>
                    <a:ext uri="{FF2B5EF4-FFF2-40B4-BE49-F238E27FC236}">
                      <a16:creationId xmlns:a16="http://schemas.microsoft.com/office/drawing/2014/main" id="{EC85218F-CC2E-441C-8257-531FC283B6BB}"/>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55" name="Freeform 290">
                  <a:extLst>
                    <a:ext uri="{FF2B5EF4-FFF2-40B4-BE49-F238E27FC236}">
                      <a16:creationId xmlns:a16="http://schemas.microsoft.com/office/drawing/2014/main" id="{C1A4887C-0378-4A77-BE65-0455CCF82FC8}"/>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grpSp>
          <p:nvGrpSpPr>
            <p:cNvPr id="37" name="Group 36">
              <a:extLst>
                <a:ext uri="{FF2B5EF4-FFF2-40B4-BE49-F238E27FC236}">
                  <a16:creationId xmlns:a16="http://schemas.microsoft.com/office/drawing/2014/main" id="{D5858B4B-761F-49F2-BF14-F54D4160811C}"/>
                </a:ext>
              </a:extLst>
            </p:cNvPr>
            <p:cNvGrpSpPr/>
            <p:nvPr/>
          </p:nvGrpSpPr>
          <p:grpSpPr>
            <a:xfrm>
              <a:off x="22892008" y="11164580"/>
              <a:ext cx="595833" cy="595833"/>
              <a:chOff x="8241461" y="4335366"/>
              <a:chExt cx="936000" cy="936000"/>
            </a:xfrm>
          </p:grpSpPr>
          <p:sp>
            <p:nvSpPr>
              <p:cNvPr id="47" name="Oval 46">
                <a:extLst>
                  <a:ext uri="{FF2B5EF4-FFF2-40B4-BE49-F238E27FC236}">
                    <a16:creationId xmlns:a16="http://schemas.microsoft.com/office/drawing/2014/main" id="{EB4BD503-A148-4C2A-8514-EDB2A86C26A8}"/>
                  </a:ext>
                </a:extLst>
              </p:cNvPr>
              <p:cNvSpPr/>
              <p:nvPr/>
            </p:nvSpPr>
            <p:spPr bwMode="auto">
              <a:xfrm>
                <a:off x="8241461" y="4335366"/>
                <a:ext cx="936000" cy="936000"/>
              </a:xfrm>
              <a:prstGeom prst="ellipse">
                <a:avLst/>
              </a:prstGeom>
              <a:noFill/>
              <a:ln w="57150">
                <a:solidFill>
                  <a:srgbClr val="FFD617"/>
                </a:solidFill>
              </a:ln>
            </p:spPr>
            <p:txBody>
              <a:bodyPr rtlCol="0" anchor="t"/>
              <a:lstStyle/>
              <a:p>
                <a:pPr algn="ctr"/>
                <a:endParaRPr lang="en-US" sz="550" dirty="0">
                  <a:solidFill>
                    <a:srgbClr val="646567"/>
                  </a:solidFill>
                </a:endParaRPr>
              </a:p>
            </p:txBody>
          </p:sp>
          <p:grpSp>
            <p:nvGrpSpPr>
              <p:cNvPr id="48" name="Group 47">
                <a:extLst>
                  <a:ext uri="{FF2B5EF4-FFF2-40B4-BE49-F238E27FC236}">
                    <a16:creationId xmlns:a16="http://schemas.microsoft.com/office/drawing/2014/main" id="{E5145AFB-CDF5-4098-9CF0-33DD1CACFCA9}"/>
                  </a:ext>
                </a:extLst>
              </p:cNvPr>
              <p:cNvGrpSpPr/>
              <p:nvPr/>
            </p:nvGrpSpPr>
            <p:grpSpPr>
              <a:xfrm>
                <a:off x="8497530" y="4500608"/>
                <a:ext cx="423862" cy="605517"/>
                <a:chOff x="10396538" y="5129848"/>
                <a:chExt cx="200025" cy="285750"/>
              </a:xfrm>
            </p:grpSpPr>
            <p:sp>
              <p:nvSpPr>
                <p:cNvPr id="49" name="Freeform 289">
                  <a:extLst>
                    <a:ext uri="{FF2B5EF4-FFF2-40B4-BE49-F238E27FC236}">
                      <a16:creationId xmlns:a16="http://schemas.microsoft.com/office/drawing/2014/main" id="{892B4645-8DA3-47D5-8303-CCD64BBA6D51}"/>
                    </a:ext>
                  </a:extLst>
                </p:cNvPr>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51" name="Freeform 290">
                  <a:extLst>
                    <a:ext uri="{FF2B5EF4-FFF2-40B4-BE49-F238E27FC236}">
                      <a16:creationId xmlns:a16="http://schemas.microsoft.com/office/drawing/2014/main" id="{684E22A8-9CE0-4A87-A4B5-15428FFD0BC8}"/>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FFD617"/>
                </a:solidFill>
                <a:ln>
                  <a:noFill/>
                </a:ln>
              </p:spPr>
              <p:txBody>
                <a:bodyPr vert="horz" wrap="square" lIns="45720" tIns="22860" rIns="45720" bIns="22860" numCol="1" anchor="t" anchorCtr="0" compatLnSpc="1">
                  <a:prstTxWarp prst="textNoShape">
                    <a:avLst/>
                  </a:prstTxWarp>
                </a:bodyPr>
                <a:lstStyle/>
                <a:p>
                  <a:endParaRPr lang="en-US" sz="900"/>
                </a:p>
              </p:txBody>
            </p:sp>
          </p:grpSp>
        </p:grpSp>
        <p:cxnSp>
          <p:nvCxnSpPr>
            <p:cNvPr id="38" name="Straight Connector 37">
              <a:extLst>
                <a:ext uri="{FF2B5EF4-FFF2-40B4-BE49-F238E27FC236}">
                  <a16:creationId xmlns:a16="http://schemas.microsoft.com/office/drawing/2014/main" id="{791F53F3-6543-432C-B5BB-D633BA2FB820}"/>
                </a:ext>
              </a:extLst>
            </p:cNvPr>
            <p:cNvCxnSpPr>
              <a:stCxn id="63" idx="3"/>
              <a:endCxn id="52" idx="2"/>
            </p:cNvCxnSpPr>
            <p:nvPr/>
          </p:nvCxnSpPr>
          <p:spPr bwMode="auto">
            <a:xfrm>
              <a:off x="14756760" y="12145580"/>
              <a:ext cx="1610261" cy="683084"/>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DD28ED77-FBB9-4FB3-97EA-681907A37CEC}"/>
                </a:ext>
              </a:extLst>
            </p:cNvPr>
            <p:cNvCxnSpPr>
              <a:stCxn id="52" idx="6"/>
              <a:endCxn id="60" idx="1"/>
            </p:cNvCxnSpPr>
            <p:nvPr/>
          </p:nvCxnSpPr>
          <p:spPr bwMode="auto">
            <a:xfrm flipV="1">
              <a:off x="16962854" y="12665630"/>
              <a:ext cx="1260827" cy="163034"/>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E36C204B-C9F4-434E-AFE2-FA0BD6F710A2}"/>
                </a:ext>
              </a:extLst>
            </p:cNvPr>
            <p:cNvCxnSpPr>
              <a:stCxn id="47" idx="3"/>
              <a:endCxn id="60" idx="3"/>
            </p:cNvCxnSpPr>
            <p:nvPr/>
          </p:nvCxnSpPr>
          <p:spPr bwMode="auto">
            <a:xfrm flipH="1">
              <a:off x="20185681" y="11673155"/>
              <a:ext cx="2793585" cy="992475"/>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43F07CAD-0713-4B14-880D-88DD70D2AEA7}"/>
                </a:ext>
              </a:extLst>
            </p:cNvPr>
            <p:cNvCxnSpPr>
              <a:endCxn id="47" idx="0"/>
            </p:cNvCxnSpPr>
            <p:nvPr/>
          </p:nvCxnSpPr>
          <p:spPr bwMode="auto">
            <a:xfrm>
              <a:off x="22979266" y="9333004"/>
              <a:ext cx="210659" cy="1831576"/>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F585B0BB-D6AD-4F2A-A737-B986C6806C8E}"/>
                </a:ext>
              </a:extLst>
            </p:cNvPr>
            <p:cNvCxnSpPr>
              <a:stCxn id="56" idx="6"/>
              <a:endCxn id="60" idx="1"/>
            </p:cNvCxnSpPr>
            <p:nvPr/>
          </p:nvCxnSpPr>
          <p:spPr bwMode="auto">
            <a:xfrm>
              <a:off x="14270791" y="10167051"/>
              <a:ext cx="3952890" cy="2498579"/>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9BF61B50-4A93-47FF-81E7-6A988F1631D6}"/>
                </a:ext>
              </a:extLst>
            </p:cNvPr>
            <p:cNvCxnSpPr>
              <a:endCxn id="47" idx="2"/>
            </p:cNvCxnSpPr>
            <p:nvPr/>
          </p:nvCxnSpPr>
          <p:spPr bwMode="auto">
            <a:xfrm>
              <a:off x="20185681" y="9426336"/>
              <a:ext cx="2706327" cy="2036161"/>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CA799ACA-8ACD-48E3-9BA1-CCE6FC45B128}"/>
                </a:ext>
              </a:extLst>
            </p:cNvPr>
            <p:cNvCxnSpPr>
              <a:stCxn id="52" idx="0"/>
            </p:cNvCxnSpPr>
            <p:nvPr/>
          </p:nvCxnSpPr>
          <p:spPr bwMode="auto">
            <a:xfrm flipV="1">
              <a:off x="16664938" y="9623165"/>
              <a:ext cx="2539743" cy="2907582"/>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03E9A14B-349A-4FEA-91A3-443166F977EA}"/>
                </a:ext>
              </a:extLst>
            </p:cNvPr>
            <p:cNvCxnSpPr>
              <a:stCxn id="56" idx="7"/>
            </p:cNvCxnSpPr>
            <p:nvPr/>
          </p:nvCxnSpPr>
          <p:spPr bwMode="auto">
            <a:xfrm flipV="1">
              <a:off x="14183533" y="8778392"/>
              <a:ext cx="2984015" cy="1178000"/>
            </a:xfrm>
            <a:prstGeom prst="line">
              <a:avLst/>
            </a:prstGeom>
            <a:noFill/>
            <a:ln w="19050" cap="rnd" cmpd="sng" algn="ctr">
              <a:solidFill>
                <a:srgbClr val="0070C0">
                  <a:alpha val="75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6" name="logo_block_chain.png" descr="logo_block_chain.png">
              <a:extLst>
                <a:ext uri="{FF2B5EF4-FFF2-40B4-BE49-F238E27FC236}">
                  <a16:creationId xmlns:a16="http://schemas.microsoft.com/office/drawing/2014/main" id="{111E9DE2-411B-4C1D-A97C-F6CF16A3D78B}"/>
                </a:ext>
              </a:extLst>
            </p:cNvPr>
            <p:cNvPicPr>
              <a:picLocks noChangeAspect="1"/>
            </p:cNvPicPr>
            <p:nvPr/>
          </p:nvPicPr>
          <p:blipFill rotWithShape="1">
            <a:blip r:embed="rId7"/>
            <a:srcRect l="9525" t="15068" r="8067" b="33222"/>
            <a:stretch/>
          </p:blipFill>
          <p:spPr>
            <a:xfrm>
              <a:off x="15133509" y="7501429"/>
              <a:ext cx="6083301" cy="3663151"/>
            </a:xfrm>
            <a:prstGeom prst="rect">
              <a:avLst/>
            </a:prstGeom>
            <a:ln w="12700">
              <a:miter lim="400000"/>
            </a:ln>
          </p:spPr>
        </p:pic>
      </p:grpSp>
      <p:sp>
        <p:nvSpPr>
          <p:cNvPr id="86" name="Text Placeholder 19"/>
          <p:cNvSpPr>
            <a:spLocks noGrp="1"/>
          </p:cNvSpPr>
          <p:nvPr>
            <p:ph type="body" sz="quarter" idx="4294967295"/>
          </p:nvPr>
        </p:nvSpPr>
        <p:spPr>
          <a:xfrm>
            <a:off x="1155297" y="4744496"/>
            <a:ext cx="10957984" cy="4536504"/>
          </a:xfrm>
          <a:prstGeom prst="rect">
            <a:avLst/>
          </a:prstGeom>
        </p:spPr>
        <p:txBody>
          <a:bodyPr/>
          <a:lstStyle/>
          <a:p>
            <a:pPr marL="457189" indent="-457189">
              <a:spcAft>
                <a:spcPts val="2400"/>
              </a:spcAft>
              <a:buFont typeface="+mj-lt"/>
              <a:buAutoNum type="arabicPeriod"/>
            </a:pPr>
            <a:r>
              <a:rPr lang="en-GB" sz="2000" dirty="0"/>
              <a:t>Prepare for future versions of the European Blockchain Services Infrastructure </a:t>
            </a:r>
            <a:r>
              <a:rPr lang="en-GB" sz="2000" dirty="0" smtClean="0"/>
              <a:t>(EBSI)</a:t>
            </a:r>
          </a:p>
          <a:p>
            <a:pPr marL="457189" indent="-457189">
              <a:spcAft>
                <a:spcPts val="2400"/>
              </a:spcAft>
              <a:buFont typeface="+mj-lt"/>
              <a:buAutoNum type="arabicPeriod"/>
            </a:pPr>
            <a:r>
              <a:rPr lang="en-GB" sz="2000" dirty="0" smtClean="0"/>
              <a:t>Contribute </a:t>
            </a:r>
            <a:r>
              <a:rPr lang="en-GB" sz="2000" dirty="0"/>
              <a:t>to the development of new solutions and standards in Blockchain</a:t>
            </a:r>
          </a:p>
          <a:p>
            <a:pPr marL="457189" indent="-457189">
              <a:spcAft>
                <a:spcPts val="2400"/>
              </a:spcAft>
              <a:buFont typeface="+mj-lt"/>
              <a:buAutoNum type="arabicPeriod"/>
            </a:pPr>
            <a:r>
              <a:rPr lang="en-GB" sz="2000" dirty="0"/>
              <a:t>Reinforce </a:t>
            </a:r>
            <a:r>
              <a:rPr lang="en-GB" sz="2000" dirty="0" smtClean="0"/>
              <a:t>European </a:t>
            </a:r>
            <a:r>
              <a:rPr lang="en-GB" sz="2000" dirty="0"/>
              <a:t>position in </a:t>
            </a:r>
            <a:r>
              <a:rPr lang="en-GB" sz="2000" dirty="0" err="1"/>
              <a:t>Blockchain</a:t>
            </a:r>
            <a:r>
              <a:rPr lang="en-GB" sz="2000" dirty="0"/>
              <a:t>  </a:t>
            </a:r>
            <a:endParaRPr lang="en-GB" sz="2000" dirty="0" smtClean="0"/>
          </a:p>
          <a:p>
            <a:pPr marL="457189" indent="-457189">
              <a:spcAft>
                <a:spcPts val="2400"/>
              </a:spcAft>
              <a:buFont typeface="+mj-lt"/>
              <a:buAutoNum type="arabicPeriod"/>
            </a:pPr>
            <a:endParaRPr lang="en-US" sz="1867" dirty="0"/>
          </a:p>
          <a:p>
            <a:pPr marL="0" indent="0">
              <a:spcAft>
                <a:spcPts val="2400"/>
              </a:spcAft>
              <a:buNone/>
            </a:pPr>
            <a:endParaRPr lang="en-GB" sz="1867" dirty="0"/>
          </a:p>
        </p:txBody>
      </p:sp>
      <p:sp>
        <p:nvSpPr>
          <p:cNvPr id="87" name="Text Placeholder 19"/>
          <p:cNvSpPr>
            <a:spLocks noGrp="1"/>
          </p:cNvSpPr>
          <p:nvPr>
            <p:ph type="body" sz="quarter" idx="4294967295"/>
          </p:nvPr>
        </p:nvSpPr>
        <p:spPr>
          <a:xfrm>
            <a:off x="368149" y="204037"/>
            <a:ext cx="7976282" cy="4536504"/>
          </a:xfrm>
          <a:prstGeom prst="rect">
            <a:avLst/>
          </a:prstGeom>
        </p:spPr>
        <p:txBody>
          <a:bodyPr/>
          <a:lstStyle/>
          <a:p>
            <a:pPr marL="457189" indent="-457189">
              <a:spcAft>
                <a:spcPts val="2400"/>
              </a:spcAft>
              <a:buFont typeface="+mj-lt"/>
              <a:buAutoNum type="arabicPeriod"/>
            </a:pPr>
            <a:endParaRPr lang="en-US" sz="1867" dirty="0"/>
          </a:p>
          <a:p>
            <a:pPr marL="0" indent="0">
              <a:spcAft>
                <a:spcPts val="2400"/>
              </a:spcAft>
              <a:buNone/>
            </a:pPr>
            <a:r>
              <a:rPr lang="en-US" sz="2000" b="1" dirty="0"/>
              <a:t>EBSI = </a:t>
            </a:r>
            <a:r>
              <a:rPr lang="en-US" sz="2000" b="1" dirty="0" smtClean="0"/>
              <a:t>A European </a:t>
            </a:r>
            <a:r>
              <a:rPr lang="en-US" sz="2000" b="1" dirty="0"/>
              <a:t>blockchain infrastructure </a:t>
            </a:r>
            <a:r>
              <a:rPr lang="en-US" sz="2000" dirty="0" smtClean="0"/>
              <a:t>to </a:t>
            </a:r>
            <a:r>
              <a:rPr lang="en-US" sz="2000" dirty="0"/>
              <a:t>offer cross-border services </a:t>
            </a:r>
            <a:r>
              <a:rPr lang="en-US" sz="2000" dirty="0" smtClean="0"/>
              <a:t>(</a:t>
            </a:r>
            <a:r>
              <a:rPr lang="en-US" sz="2000" dirty="0"/>
              <a:t>e.g. cross-border asylum and migration handling, cross-border certified exchange of university diploma credentials etc</a:t>
            </a:r>
            <a:r>
              <a:rPr lang="en-US" sz="2000" dirty="0" smtClean="0"/>
              <a:t>.)</a:t>
            </a:r>
          </a:p>
          <a:p>
            <a:pPr marL="0" indent="0">
              <a:spcAft>
                <a:spcPts val="600"/>
              </a:spcAft>
              <a:buNone/>
            </a:pPr>
            <a:r>
              <a:rPr lang="en-US" sz="2000" dirty="0" smtClean="0"/>
              <a:t>More demanding cross-border services (high volume and high velocity) </a:t>
            </a:r>
            <a:r>
              <a:rPr lang="en-US" sz="2000" b="1" dirty="0" smtClean="0"/>
              <a:t>require novel solutions </a:t>
            </a:r>
            <a:r>
              <a:rPr lang="en-US" sz="2000" dirty="0" smtClean="0"/>
              <a:t>that can deliver better:</a:t>
            </a:r>
          </a:p>
          <a:p>
            <a:pPr lvl="5">
              <a:spcAft>
                <a:spcPts val="600"/>
              </a:spcAft>
            </a:pPr>
            <a:r>
              <a:rPr lang="en-US" sz="2000" dirty="0" smtClean="0"/>
              <a:t>Scalability</a:t>
            </a:r>
          </a:p>
          <a:p>
            <a:pPr lvl="5">
              <a:spcAft>
                <a:spcPts val="600"/>
              </a:spcAft>
            </a:pPr>
            <a:r>
              <a:rPr lang="en-US" sz="2000" dirty="0" smtClean="0"/>
              <a:t>Energy efficiency</a:t>
            </a:r>
          </a:p>
          <a:p>
            <a:pPr lvl="5">
              <a:spcAft>
                <a:spcPts val="600"/>
              </a:spcAft>
            </a:pPr>
            <a:r>
              <a:rPr lang="en-US" sz="2000" dirty="0" smtClean="0"/>
              <a:t>Security</a:t>
            </a:r>
          </a:p>
          <a:p>
            <a:pPr lvl="5">
              <a:spcAft>
                <a:spcPts val="600"/>
              </a:spcAft>
            </a:pPr>
            <a:r>
              <a:rPr lang="en-US" sz="2000" dirty="0" smtClean="0"/>
              <a:t>Robustness</a:t>
            </a:r>
          </a:p>
          <a:p>
            <a:pPr>
              <a:spcAft>
                <a:spcPts val="2400"/>
              </a:spcAft>
            </a:pPr>
            <a:endParaRPr lang="en-US" sz="2000" dirty="0"/>
          </a:p>
          <a:p>
            <a:pPr marL="0" indent="0">
              <a:spcAft>
                <a:spcPts val="2400"/>
              </a:spcAft>
              <a:buNone/>
            </a:pPr>
            <a:endParaRPr lang="en-GB" sz="1867" dirty="0"/>
          </a:p>
        </p:txBody>
      </p:sp>
      <p:sp>
        <p:nvSpPr>
          <p:cNvPr id="88" name="TextBox 87"/>
          <p:cNvSpPr txBox="1"/>
          <p:nvPr/>
        </p:nvSpPr>
        <p:spPr>
          <a:xfrm rot="16200000">
            <a:off x="-191145" y="5379012"/>
            <a:ext cx="1847622" cy="369332"/>
          </a:xfrm>
          <a:prstGeom prst="rect">
            <a:avLst/>
          </a:prstGeom>
          <a:noFill/>
        </p:spPr>
        <p:txBody>
          <a:bodyPr wrap="none" rtlCol="0">
            <a:spAutoFit/>
          </a:bodyPr>
          <a:lstStyle/>
          <a:p>
            <a:r>
              <a:rPr lang="en-US" b="1" dirty="0" smtClean="0">
                <a:solidFill>
                  <a:schemeClr val="tx2">
                    <a:lumMod val="50000"/>
                  </a:schemeClr>
                </a:solidFill>
              </a:rPr>
              <a:t>PCP objectives</a:t>
            </a:r>
            <a:endParaRPr lang="en-GB" b="1" dirty="0">
              <a:solidFill>
                <a:schemeClr val="tx2">
                  <a:lumMod val="50000"/>
                </a:schemeClr>
              </a:solidFill>
            </a:endParaRPr>
          </a:p>
        </p:txBody>
      </p:sp>
      <p:sp>
        <p:nvSpPr>
          <p:cNvPr id="89" name="Bent Arrow 88"/>
          <p:cNvSpPr/>
          <p:nvPr/>
        </p:nvSpPr>
        <p:spPr>
          <a:xfrm rot="5400000">
            <a:off x="5623265" y="3246536"/>
            <a:ext cx="1312351" cy="8904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Bent Arrow 91"/>
          <p:cNvSpPr/>
          <p:nvPr/>
        </p:nvSpPr>
        <p:spPr>
          <a:xfrm rot="5400000" flipV="1">
            <a:off x="1302463" y="3257815"/>
            <a:ext cx="1312351" cy="878654"/>
          </a:xfrm>
          <a:prstGeom prst="bentArrow">
            <a:avLst>
              <a:gd name="adj1" fmla="val 25000"/>
              <a:gd name="adj2" fmla="val 25000"/>
              <a:gd name="adj3" fmla="val 25000"/>
              <a:gd name="adj4" fmla="val 34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Rectangle 93"/>
          <p:cNvSpPr/>
          <p:nvPr/>
        </p:nvSpPr>
        <p:spPr>
          <a:xfrm>
            <a:off x="989477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8259455" y="3586598"/>
            <a:ext cx="3696068" cy="523220"/>
          </a:xfrm>
          <a:prstGeom prst="rect">
            <a:avLst/>
          </a:prstGeom>
          <a:noFill/>
        </p:spPr>
        <p:txBody>
          <a:bodyPr wrap="square" rtlCol="0">
            <a:spAutoFit/>
          </a:bodyPr>
          <a:lstStyle/>
          <a:p>
            <a:pPr algn="ctr"/>
            <a:r>
              <a:rPr lang="en-US" sz="1400" dirty="0" smtClean="0"/>
              <a:t>EBSI = a cooperation between the EU,     EU Member States and some EEA countries </a:t>
            </a:r>
            <a:endParaRPr lang="en-GB" sz="1400" dirty="0"/>
          </a:p>
        </p:txBody>
      </p:sp>
    </p:spTree>
    <p:extLst>
      <p:ext uri="{BB962C8B-B14F-4D97-AF65-F5344CB8AC3E}">
        <p14:creationId xmlns:p14="http://schemas.microsoft.com/office/powerpoint/2010/main" val="35207366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477774" y="390902"/>
            <a:ext cx="604895" cy="835898"/>
          </a:xfrm>
          <a:prstGeom prst="rect">
            <a:avLst/>
          </a:prstGeom>
        </p:spPr>
      </p:pic>
      <p:sp>
        <p:nvSpPr>
          <p:cNvPr id="62" name="Main Benefits">
            <a:extLst>
              <a:ext uri="{FF2B5EF4-FFF2-40B4-BE49-F238E27FC236}">
                <a16:creationId xmlns:a16="http://schemas.microsoft.com/office/drawing/2014/main" id="{F9480B3C-EC38-4E70-8762-499AA452063C}"/>
              </a:ext>
            </a:extLst>
          </p:cNvPr>
          <p:cNvSpPr txBox="1"/>
          <p:nvPr/>
        </p:nvSpPr>
        <p:spPr>
          <a:xfrm>
            <a:off x="552450" y="-334"/>
            <a:ext cx="11602974" cy="494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a:t>Where are we in the process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65604"/>
            <a:ext cx="1245961" cy="1"/>
          </a:xfrm>
          <a:prstGeom prst="line">
            <a:avLst/>
          </a:prstGeom>
          <a:ln w="76200">
            <a:solidFill>
              <a:srgbClr val="FFCD00"/>
            </a:solidFill>
            <a:miter lim="400000"/>
          </a:ln>
        </p:spPr>
        <p:txBody>
          <a:bodyPr lIns="22859" tIns="22859" rIns="22859" bIns="22859"/>
          <a:lstStyle/>
          <a:p>
            <a:endParaRPr sz="900"/>
          </a:p>
        </p:txBody>
      </p:sp>
      <p:sp>
        <p:nvSpPr>
          <p:cNvPr id="11" name="shape">
            <a:extLst>
              <a:ext uri="{FF2B5EF4-FFF2-40B4-BE49-F238E27FC236}">
                <a16:creationId xmlns:a16="http://schemas.microsoft.com/office/drawing/2014/main" id="{CC4A6A89-D238-4E2B-A0D3-E16C1ED3EA36}"/>
              </a:ext>
            </a:extLst>
          </p:cNvPr>
          <p:cNvSpPr/>
          <p:nvPr/>
        </p:nvSpPr>
        <p:spPr>
          <a:xfrm>
            <a:off x="629217" y="2242664"/>
            <a:ext cx="1884635" cy="2991890"/>
          </a:xfrm>
          <a:prstGeom prst="roundRect">
            <a:avLst>
              <a:gd name="adj" fmla="val 50000"/>
            </a:avLst>
          </a:prstGeom>
          <a:solidFill>
            <a:schemeClr val="accent6">
              <a:lumMod val="20000"/>
              <a:lumOff val="80000"/>
            </a:schemeClr>
          </a:solidFill>
          <a:ln w="12700">
            <a:miter lim="400000"/>
          </a:ln>
        </p:spPr>
        <p:txBody>
          <a:bodyPr lIns="60959" rIns="60959" anchor="ctr"/>
          <a:lstStyle/>
          <a:p>
            <a:pPr algn="ctr" defTabSz="1219170" eaLnBrk="0" fontAlgn="base">
              <a:spcBef>
                <a:spcPts val="400"/>
              </a:spcBef>
              <a:spcAft>
                <a:spcPct val="0"/>
              </a:spcAft>
              <a:defRPr/>
            </a:pPr>
            <a:r>
              <a:rPr lang="fr-BE" sz="1400" b="1" dirty="0" smtClean="0">
                <a:solidFill>
                  <a:srgbClr val="44546A"/>
                </a:solidFill>
                <a:latin typeface="Helvetica"/>
                <a:ea typeface="Helvetica"/>
                <a:cs typeface="Helvetica"/>
                <a:sym typeface="Helvetica"/>
              </a:rPr>
              <a:t>State of the Art </a:t>
            </a:r>
            <a:r>
              <a:rPr lang="fr-BE" sz="1400" b="1" dirty="0" err="1" smtClean="0">
                <a:solidFill>
                  <a:srgbClr val="44546A"/>
                </a:solidFill>
                <a:latin typeface="Helvetica"/>
                <a:ea typeface="Helvetica"/>
                <a:cs typeface="Helvetica"/>
                <a:sym typeface="Helvetica"/>
              </a:rPr>
              <a:t>Analysis</a:t>
            </a:r>
            <a:r>
              <a:rPr lang="fr-BE" sz="1400" b="1" dirty="0" smtClean="0">
                <a:solidFill>
                  <a:srgbClr val="44546A"/>
                </a:solidFill>
                <a:latin typeface="Helvetica"/>
                <a:ea typeface="Helvetica"/>
                <a:cs typeface="Helvetica"/>
                <a:sym typeface="Helvetica"/>
              </a:rPr>
              <a:t>   &amp;                    Open </a:t>
            </a:r>
            <a:r>
              <a:rPr lang="fr-BE" sz="1400" b="1" dirty="0" err="1">
                <a:solidFill>
                  <a:srgbClr val="44546A"/>
                </a:solidFill>
                <a:latin typeface="Helvetica"/>
                <a:ea typeface="Helvetica"/>
                <a:cs typeface="Helvetica"/>
                <a:sym typeface="Helvetica"/>
              </a:rPr>
              <a:t>Market</a:t>
            </a:r>
            <a:r>
              <a:rPr lang="fr-BE" sz="1400" b="1" dirty="0">
                <a:solidFill>
                  <a:srgbClr val="44546A"/>
                </a:solidFill>
                <a:latin typeface="Helvetica"/>
                <a:ea typeface="Helvetica"/>
                <a:cs typeface="Helvetica"/>
                <a:sym typeface="Helvetica"/>
              </a:rPr>
              <a:t> Consultation</a:t>
            </a:r>
            <a:endParaRPr sz="1400" b="1" dirty="0">
              <a:solidFill>
                <a:srgbClr val="44546A"/>
              </a:solidFill>
              <a:latin typeface="Helvetica"/>
              <a:ea typeface="Helvetica"/>
              <a:cs typeface="Helvetica"/>
              <a:sym typeface="Helvetica"/>
            </a:endParaRPr>
          </a:p>
        </p:txBody>
      </p:sp>
      <p:cxnSp>
        <p:nvCxnSpPr>
          <p:cNvPr id="18" name="Connecteur droit 157">
            <a:extLst>
              <a:ext uri="{FF2B5EF4-FFF2-40B4-BE49-F238E27FC236}">
                <a16:creationId xmlns:a16="http://schemas.microsoft.com/office/drawing/2014/main" id="{2DA34BB4-97A3-4FDB-BDD0-E2CEF4FB25B3}"/>
              </a:ext>
            </a:extLst>
          </p:cNvPr>
          <p:cNvCxnSpPr/>
          <p:nvPr/>
        </p:nvCxnSpPr>
        <p:spPr>
          <a:xfrm flipH="1" flipV="1">
            <a:off x="7298364" y="1435195"/>
            <a:ext cx="44508" cy="433875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0282475-A846-4514-A8D5-F9E11DCA23E5}"/>
              </a:ext>
            </a:extLst>
          </p:cNvPr>
          <p:cNvSpPr/>
          <p:nvPr/>
        </p:nvSpPr>
        <p:spPr>
          <a:xfrm>
            <a:off x="2963643" y="1751825"/>
            <a:ext cx="1622119" cy="553998"/>
          </a:xfrm>
          <a:prstGeom prst="rect">
            <a:avLst/>
          </a:prstGeom>
        </p:spPr>
        <p:txBody>
          <a:bodyPr wrap="square">
            <a:spAutoFit/>
          </a:bodyPr>
          <a:lstStyle/>
          <a:p>
            <a:pPr defTabSz="1219170" eaLnBrk="0" fontAlgn="base">
              <a:spcBef>
                <a:spcPct val="0"/>
              </a:spcBef>
              <a:spcAft>
                <a:spcPct val="0"/>
              </a:spcAft>
              <a:defRPr/>
            </a:pPr>
            <a:r>
              <a:rPr lang="en-US" dirty="0">
                <a:solidFill>
                  <a:srgbClr val="FFFFFF">
                    <a:lumMod val="50000"/>
                  </a:srgbClr>
                </a:solidFill>
                <a:latin typeface="Verdana"/>
              </a:rPr>
              <a:t>Phase 1</a:t>
            </a:r>
            <a:r>
              <a:rPr lang="en-US" sz="1200" dirty="0">
                <a:solidFill>
                  <a:srgbClr val="FFFFFF">
                    <a:lumMod val="50000"/>
                  </a:srgbClr>
                </a:solidFill>
                <a:latin typeface="Verdana"/>
              </a:rPr>
              <a:t> </a:t>
            </a:r>
          </a:p>
          <a:p>
            <a:pPr defTabSz="1219170" eaLnBrk="0" fontAlgn="base">
              <a:spcBef>
                <a:spcPct val="0"/>
              </a:spcBef>
              <a:spcAft>
                <a:spcPct val="0"/>
              </a:spcAft>
              <a:defRPr/>
            </a:pPr>
            <a:r>
              <a:rPr lang="en-US" sz="1200" dirty="0">
                <a:solidFill>
                  <a:srgbClr val="FFFFFF">
                    <a:lumMod val="50000"/>
                  </a:srgbClr>
                </a:solidFill>
                <a:latin typeface="Verdana"/>
              </a:rPr>
              <a:t>Solution design</a:t>
            </a:r>
          </a:p>
        </p:txBody>
      </p:sp>
      <p:sp>
        <p:nvSpPr>
          <p:cNvPr id="25" name="Rectangle 24">
            <a:extLst>
              <a:ext uri="{FF2B5EF4-FFF2-40B4-BE49-F238E27FC236}">
                <a16:creationId xmlns:a16="http://schemas.microsoft.com/office/drawing/2014/main" id="{6955590A-0077-43AA-8D00-7F5A206A6577}"/>
              </a:ext>
            </a:extLst>
          </p:cNvPr>
          <p:cNvSpPr/>
          <p:nvPr/>
        </p:nvSpPr>
        <p:spPr>
          <a:xfrm>
            <a:off x="4332793" y="1751824"/>
            <a:ext cx="1253472" cy="1107996"/>
          </a:xfrm>
          <a:prstGeom prst="rect">
            <a:avLst/>
          </a:prstGeom>
        </p:spPr>
        <p:txBody>
          <a:bodyPr wrap="square">
            <a:spAutoFit/>
          </a:bodyPr>
          <a:lstStyle/>
          <a:p>
            <a:pPr defTabSz="1219170" eaLnBrk="0" fontAlgn="base">
              <a:spcBef>
                <a:spcPct val="0"/>
              </a:spcBef>
              <a:spcAft>
                <a:spcPct val="0"/>
              </a:spcAft>
              <a:defRPr/>
            </a:pPr>
            <a:r>
              <a:rPr lang="en-US" dirty="0">
                <a:solidFill>
                  <a:srgbClr val="FFFFFF">
                    <a:lumMod val="50000"/>
                  </a:srgbClr>
                </a:solidFill>
                <a:latin typeface="Verdana"/>
              </a:rPr>
              <a:t>Phase 2A</a:t>
            </a:r>
            <a:r>
              <a:rPr lang="en-US" sz="1200" dirty="0">
                <a:solidFill>
                  <a:srgbClr val="FFFFFF">
                    <a:lumMod val="50000"/>
                  </a:srgbClr>
                </a:solidFill>
                <a:latin typeface="Verdana"/>
              </a:rPr>
              <a:t> </a:t>
            </a:r>
          </a:p>
          <a:p>
            <a:pPr defTabSz="1219170" eaLnBrk="0" fontAlgn="base">
              <a:spcBef>
                <a:spcPct val="0"/>
              </a:spcBef>
              <a:spcAft>
                <a:spcPct val="0"/>
              </a:spcAft>
              <a:defRPr/>
            </a:pPr>
            <a:r>
              <a:rPr lang="en-US" sz="1200" dirty="0">
                <a:solidFill>
                  <a:srgbClr val="FFFFFF">
                    <a:lumMod val="50000"/>
                  </a:srgbClr>
                </a:solidFill>
                <a:latin typeface="Verdana"/>
              </a:rPr>
              <a:t>Prototype development and lab testing</a:t>
            </a:r>
          </a:p>
        </p:txBody>
      </p:sp>
      <p:sp>
        <p:nvSpPr>
          <p:cNvPr id="26" name="Rectangle 25">
            <a:extLst>
              <a:ext uri="{FF2B5EF4-FFF2-40B4-BE49-F238E27FC236}">
                <a16:creationId xmlns:a16="http://schemas.microsoft.com/office/drawing/2014/main" id="{46F92A9A-6F98-4DAF-8034-59549904FAD6}"/>
              </a:ext>
            </a:extLst>
          </p:cNvPr>
          <p:cNvSpPr/>
          <p:nvPr/>
        </p:nvSpPr>
        <p:spPr>
          <a:xfrm>
            <a:off x="5790755" y="1751824"/>
            <a:ext cx="1548641" cy="1292662"/>
          </a:xfrm>
          <a:prstGeom prst="rect">
            <a:avLst/>
          </a:prstGeom>
        </p:spPr>
        <p:txBody>
          <a:bodyPr wrap="square">
            <a:spAutoFit/>
          </a:bodyPr>
          <a:lstStyle/>
          <a:p>
            <a:pPr defTabSz="1219170" eaLnBrk="0" fontAlgn="base">
              <a:spcBef>
                <a:spcPct val="0"/>
              </a:spcBef>
              <a:spcAft>
                <a:spcPct val="0"/>
              </a:spcAft>
              <a:defRPr/>
            </a:pPr>
            <a:r>
              <a:rPr lang="en-US" dirty="0">
                <a:solidFill>
                  <a:srgbClr val="FFFFFF">
                    <a:lumMod val="50000"/>
                  </a:srgbClr>
                </a:solidFill>
                <a:latin typeface="Verdana"/>
              </a:rPr>
              <a:t>Phase 2B</a:t>
            </a:r>
            <a:r>
              <a:rPr lang="en-US" sz="1200" dirty="0">
                <a:solidFill>
                  <a:srgbClr val="FFFFFF">
                    <a:lumMod val="50000"/>
                  </a:srgbClr>
                </a:solidFill>
                <a:latin typeface="Verdana"/>
              </a:rPr>
              <a:t> </a:t>
            </a:r>
          </a:p>
          <a:p>
            <a:pPr defTabSz="1219170" eaLnBrk="0" fontAlgn="base">
              <a:spcBef>
                <a:spcPct val="0"/>
              </a:spcBef>
              <a:spcAft>
                <a:spcPct val="0"/>
              </a:spcAft>
              <a:defRPr/>
            </a:pPr>
            <a:r>
              <a:rPr lang="en-US" sz="1200" dirty="0" smtClean="0">
                <a:solidFill>
                  <a:srgbClr val="FFFFFF">
                    <a:lumMod val="50000"/>
                  </a:srgbClr>
                </a:solidFill>
                <a:latin typeface="Verdana"/>
              </a:rPr>
              <a:t>Final solution development</a:t>
            </a:r>
            <a:r>
              <a:rPr lang="en-US" sz="1200" dirty="0">
                <a:solidFill>
                  <a:srgbClr val="FFFFFF">
                    <a:lumMod val="50000"/>
                  </a:srgbClr>
                </a:solidFill>
                <a:latin typeface="Verdana"/>
              </a:rPr>
              <a:t>, installation and field testing </a:t>
            </a:r>
            <a:r>
              <a:rPr lang="en-US" sz="1200" dirty="0" smtClean="0">
                <a:solidFill>
                  <a:srgbClr val="FFFFFF">
                    <a:lumMod val="50000"/>
                  </a:srgbClr>
                </a:solidFill>
                <a:latin typeface="Verdana"/>
              </a:rPr>
              <a:t>of limited volumes</a:t>
            </a:r>
            <a:endParaRPr lang="en-US" sz="1200" dirty="0">
              <a:solidFill>
                <a:srgbClr val="FFFFFF">
                  <a:lumMod val="50000"/>
                </a:srgbClr>
              </a:solidFill>
              <a:latin typeface="Verdana"/>
            </a:endParaRPr>
          </a:p>
        </p:txBody>
      </p:sp>
      <p:sp>
        <p:nvSpPr>
          <p:cNvPr id="27" name="Rectangle 26">
            <a:extLst>
              <a:ext uri="{FF2B5EF4-FFF2-40B4-BE49-F238E27FC236}">
                <a16:creationId xmlns:a16="http://schemas.microsoft.com/office/drawing/2014/main" id="{51A61FC0-518E-4A31-8811-E646F4DD6955}"/>
              </a:ext>
            </a:extLst>
          </p:cNvPr>
          <p:cNvSpPr/>
          <p:nvPr/>
        </p:nvSpPr>
        <p:spPr>
          <a:xfrm>
            <a:off x="8119377" y="1741362"/>
            <a:ext cx="2147590" cy="1569660"/>
          </a:xfrm>
          <a:prstGeom prst="rect">
            <a:avLst/>
          </a:prstGeom>
        </p:spPr>
        <p:txBody>
          <a:bodyPr wrap="square">
            <a:spAutoFit/>
          </a:bodyPr>
          <a:lstStyle/>
          <a:p>
            <a:pPr defTabSz="1219170" eaLnBrk="0" fontAlgn="base">
              <a:spcBef>
                <a:spcPct val="0"/>
              </a:spcBef>
              <a:spcAft>
                <a:spcPct val="0"/>
              </a:spcAft>
              <a:defRPr/>
            </a:pPr>
            <a:r>
              <a:rPr lang="en-US" dirty="0">
                <a:solidFill>
                  <a:srgbClr val="FFFFFF">
                    <a:lumMod val="50000"/>
                  </a:srgbClr>
                </a:solidFill>
                <a:latin typeface="Verdana"/>
              </a:rPr>
              <a:t>Potential Follow up procurements </a:t>
            </a:r>
            <a:r>
              <a:rPr lang="en-US" sz="1200" dirty="0">
                <a:solidFill>
                  <a:srgbClr val="FFFFFF">
                    <a:lumMod val="50000"/>
                  </a:srgbClr>
                </a:solidFill>
                <a:latin typeface="Verdana"/>
              </a:rPr>
              <a:t> </a:t>
            </a:r>
          </a:p>
          <a:p>
            <a:pPr defTabSz="1219170" eaLnBrk="0" fontAlgn="base">
              <a:spcBef>
                <a:spcPct val="0"/>
              </a:spcBef>
              <a:spcAft>
                <a:spcPct val="0"/>
              </a:spcAft>
              <a:defRPr/>
            </a:pPr>
            <a:r>
              <a:rPr lang="en-US" sz="1200" dirty="0">
                <a:solidFill>
                  <a:srgbClr val="FFFFFF">
                    <a:lumMod val="50000"/>
                  </a:srgbClr>
                </a:solidFill>
                <a:latin typeface="Verdana"/>
              </a:rPr>
              <a:t>Deployment of commercial volumes of end-products</a:t>
            </a:r>
          </a:p>
          <a:p>
            <a:pPr defTabSz="1219170" eaLnBrk="0" fontAlgn="base">
              <a:spcBef>
                <a:spcPct val="0"/>
              </a:spcBef>
              <a:spcAft>
                <a:spcPct val="0"/>
              </a:spcAft>
              <a:defRPr/>
            </a:pPr>
            <a:r>
              <a:rPr lang="en-US" sz="1200" dirty="0">
                <a:solidFill>
                  <a:srgbClr val="FFFFFF">
                    <a:lumMod val="50000"/>
                  </a:srgbClr>
                </a:solidFill>
                <a:latin typeface="Verdana"/>
              </a:rPr>
              <a:t>Wide diffusion of newly developed solutions</a:t>
            </a:r>
          </a:p>
        </p:txBody>
      </p:sp>
      <p:sp>
        <p:nvSpPr>
          <p:cNvPr id="28" name="shape">
            <a:extLst>
              <a:ext uri="{FF2B5EF4-FFF2-40B4-BE49-F238E27FC236}">
                <a16:creationId xmlns:a16="http://schemas.microsoft.com/office/drawing/2014/main" id="{9D677420-83CA-47F2-A53E-F91465C853C5}"/>
              </a:ext>
            </a:extLst>
          </p:cNvPr>
          <p:cNvSpPr/>
          <p:nvPr/>
        </p:nvSpPr>
        <p:spPr>
          <a:xfrm>
            <a:off x="2978711" y="2341847"/>
            <a:ext cx="1149592"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IOTA</a:t>
            </a:r>
            <a:endParaRPr sz="1200" b="1" dirty="0">
              <a:solidFill>
                <a:schemeClr val="tx2">
                  <a:lumMod val="75000"/>
                </a:schemeClr>
              </a:solidFill>
              <a:latin typeface="Helvetica"/>
              <a:ea typeface="Helvetica"/>
              <a:cs typeface="Helvetica"/>
              <a:sym typeface="Helvetica"/>
            </a:endParaRPr>
          </a:p>
        </p:txBody>
      </p:sp>
      <p:sp>
        <p:nvSpPr>
          <p:cNvPr id="29" name="shape">
            <a:extLst>
              <a:ext uri="{FF2B5EF4-FFF2-40B4-BE49-F238E27FC236}">
                <a16:creationId xmlns:a16="http://schemas.microsoft.com/office/drawing/2014/main" id="{7026E6BB-B0E0-43C1-87CA-A78C38681C1B}"/>
              </a:ext>
            </a:extLst>
          </p:cNvPr>
          <p:cNvSpPr/>
          <p:nvPr/>
        </p:nvSpPr>
        <p:spPr>
          <a:xfrm>
            <a:off x="2978711" y="2812308"/>
            <a:ext cx="1158197"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IOV42</a:t>
            </a:r>
            <a:endParaRPr sz="1200" b="1" dirty="0">
              <a:solidFill>
                <a:schemeClr val="tx2">
                  <a:lumMod val="75000"/>
                </a:schemeClr>
              </a:solidFill>
              <a:latin typeface="Helvetica"/>
              <a:ea typeface="Helvetica"/>
              <a:cs typeface="Helvetica"/>
              <a:sym typeface="Helvetica"/>
            </a:endParaRPr>
          </a:p>
        </p:txBody>
      </p:sp>
      <p:sp>
        <p:nvSpPr>
          <p:cNvPr id="30" name="shape">
            <a:extLst>
              <a:ext uri="{FF2B5EF4-FFF2-40B4-BE49-F238E27FC236}">
                <a16:creationId xmlns:a16="http://schemas.microsoft.com/office/drawing/2014/main" id="{287F8810-12A6-4D85-9054-E9192DCE2830}"/>
              </a:ext>
            </a:extLst>
          </p:cNvPr>
          <p:cNvSpPr/>
          <p:nvPr/>
        </p:nvSpPr>
        <p:spPr>
          <a:xfrm>
            <a:off x="2976043" y="3282768"/>
            <a:ext cx="1192984"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DYNE</a:t>
            </a:r>
            <a:endParaRPr sz="1200" b="1" dirty="0">
              <a:solidFill>
                <a:schemeClr val="tx2">
                  <a:lumMod val="75000"/>
                </a:schemeClr>
              </a:solidFill>
              <a:latin typeface="Helvetica"/>
              <a:ea typeface="Helvetica"/>
              <a:cs typeface="Helvetica"/>
              <a:sym typeface="Helvetica"/>
            </a:endParaRPr>
          </a:p>
        </p:txBody>
      </p:sp>
      <p:sp>
        <p:nvSpPr>
          <p:cNvPr id="31" name="shape">
            <a:extLst>
              <a:ext uri="{FF2B5EF4-FFF2-40B4-BE49-F238E27FC236}">
                <a16:creationId xmlns:a16="http://schemas.microsoft.com/office/drawing/2014/main" id="{9FBDA269-6158-448C-9A9D-483A3769C05D}"/>
              </a:ext>
            </a:extLst>
          </p:cNvPr>
          <p:cNvSpPr/>
          <p:nvPr/>
        </p:nvSpPr>
        <p:spPr>
          <a:xfrm>
            <a:off x="2976043" y="3753229"/>
            <a:ext cx="1192984"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ORANGE</a:t>
            </a:r>
            <a:endParaRPr sz="1200" b="1" dirty="0">
              <a:solidFill>
                <a:schemeClr val="tx2">
                  <a:lumMod val="75000"/>
                </a:schemeClr>
              </a:solidFill>
              <a:latin typeface="Helvetica"/>
              <a:ea typeface="Helvetica"/>
              <a:cs typeface="Helvetica"/>
              <a:sym typeface="Helvetica"/>
            </a:endParaRPr>
          </a:p>
        </p:txBody>
      </p:sp>
      <p:sp>
        <p:nvSpPr>
          <p:cNvPr id="35" name="shape">
            <a:extLst>
              <a:ext uri="{FF2B5EF4-FFF2-40B4-BE49-F238E27FC236}">
                <a16:creationId xmlns:a16="http://schemas.microsoft.com/office/drawing/2014/main" id="{AACA55D1-69CB-4289-8CCA-904274FC5864}"/>
              </a:ext>
            </a:extLst>
          </p:cNvPr>
          <p:cNvSpPr/>
          <p:nvPr/>
        </p:nvSpPr>
        <p:spPr>
          <a:xfrm>
            <a:off x="5859648" y="3096066"/>
            <a:ext cx="103123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defTabSz="1219170" eaLnBrk="0" fontAlgn="base">
              <a:spcBef>
                <a:spcPts val="400"/>
              </a:spcBef>
              <a:spcAft>
                <a:spcPct val="0"/>
              </a:spcAft>
              <a:defRPr/>
            </a:pPr>
            <a:r>
              <a:rPr lang="fr-BE" sz="1200" b="1" dirty="0">
                <a:solidFill>
                  <a:srgbClr val="FFFFFF">
                    <a:lumMod val="50000"/>
                  </a:srgbClr>
                </a:solidFill>
                <a:latin typeface="Helvetica"/>
                <a:ea typeface="Helvetica"/>
                <a:cs typeface="Helvetica"/>
                <a:sym typeface="Helvetica"/>
              </a:rPr>
              <a:t>Supplier ?</a:t>
            </a:r>
            <a:endParaRPr sz="1200" b="1" dirty="0">
              <a:solidFill>
                <a:srgbClr val="FFFFFF">
                  <a:lumMod val="50000"/>
                </a:srgbClr>
              </a:solidFill>
              <a:latin typeface="Helvetica"/>
              <a:ea typeface="Helvetica"/>
              <a:cs typeface="Helvetica"/>
              <a:sym typeface="Helvetica"/>
            </a:endParaRPr>
          </a:p>
        </p:txBody>
      </p:sp>
      <p:sp>
        <p:nvSpPr>
          <p:cNvPr id="36" name="shape">
            <a:extLst>
              <a:ext uri="{FF2B5EF4-FFF2-40B4-BE49-F238E27FC236}">
                <a16:creationId xmlns:a16="http://schemas.microsoft.com/office/drawing/2014/main" id="{3F9DFC02-9FCE-4DE3-87A1-C0859382B6FA}"/>
              </a:ext>
            </a:extLst>
          </p:cNvPr>
          <p:cNvSpPr/>
          <p:nvPr/>
        </p:nvSpPr>
        <p:spPr>
          <a:xfrm>
            <a:off x="5859648" y="3566527"/>
            <a:ext cx="103123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defTabSz="1219170" eaLnBrk="0" fontAlgn="base">
              <a:spcBef>
                <a:spcPts val="400"/>
              </a:spcBef>
              <a:spcAft>
                <a:spcPct val="0"/>
              </a:spcAft>
              <a:defRPr/>
            </a:pPr>
            <a:r>
              <a:rPr lang="fr-BE" sz="1200" b="1" dirty="0">
                <a:solidFill>
                  <a:srgbClr val="FFFFFF">
                    <a:lumMod val="50000"/>
                  </a:srgbClr>
                </a:solidFill>
                <a:latin typeface="Helvetica"/>
                <a:ea typeface="Helvetica"/>
                <a:cs typeface="Helvetica"/>
                <a:sym typeface="Helvetica"/>
              </a:rPr>
              <a:t>Supplier ?</a:t>
            </a:r>
            <a:endParaRPr sz="1200" b="1" dirty="0">
              <a:solidFill>
                <a:srgbClr val="FFFFFF">
                  <a:lumMod val="50000"/>
                </a:srgbClr>
              </a:solidFill>
              <a:latin typeface="Helvetica"/>
              <a:ea typeface="Helvetica"/>
              <a:cs typeface="Helvetica"/>
              <a:sym typeface="Helvetica"/>
            </a:endParaRPr>
          </a:p>
        </p:txBody>
      </p:sp>
      <p:grpSp>
        <p:nvGrpSpPr>
          <p:cNvPr id="37" name="Group 284">
            <a:extLst>
              <a:ext uri="{FF2B5EF4-FFF2-40B4-BE49-F238E27FC236}">
                <a16:creationId xmlns:a16="http://schemas.microsoft.com/office/drawing/2014/main" id="{F3B41DE7-36D2-414A-AB66-7486A80DD2ED}"/>
              </a:ext>
            </a:extLst>
          </p:cNvPr>
          <p:cNvGrpSpPr/>
          <p:nvPr/>
        </p:nvGrpSpPr>
        <p:grpSpPr>
          <a:xfrm>
            <a:off x="3245465" y="1173239"/>
            <a:ext cx="388126" cy="392447"/>
            <a:chOff x="4427538" y="1254125"/>
            <a:chExt cx="292100" cy="295275"/>
          </a:xfrm>
          <a:solidFill>
            <a:schemeClr val="bg1">
              <a:lumMod val="50000"/>
            </a:schemeClr>
          </a:solidFill>
        </p:grpSpPr>
        <p:sp>
          <p:nvSpPr>
            <p:cNvPr id="38" name="Freeform 211">
              <a:extLst>
                <a:ext uri="{FF2B5EF4-FFF2-40B4-BE49-F238E27FC236}">
                  <a16:creationId xmlns:a16="http://schemas.microsoft.com/office/drawing/2014/main" id="{8B6E95CE-F9F1-4B09-B02F-BCBBD302C8EA}"/>
                </a:ext>
              </a:extLst>
            </p:cNvPr>
            <p:cNvSpPr>
              <a:spLocks/>
            </p:cNvSpPr>
            <p:nvPr/>
          </p:nvSpPr>
          <p:spPr bwMode="auto">
            <a:xfrm>
              <a:off x="4471988" y="1287463"/>
              <a:ext cx="33338" cy="33338"/>
            </a:xfrm>
            <a:custGeom>
              <a:avLst/>
              <a:gdLst/>
              <a:ahLst/>
              <a:cxnLst>
                <a:cxn ang="0">
                  <a:pos x="12" y="7"/>
                </a:cxn>
                <a:cxn ang="0">
                  <a:pos x="7" y="2"/>
                </a:cxn>
                <a:cxn ang="0">
                  <a:pos x="2" y="2"/>
                </a:cxn>
                <a:cxn ang="0">
                  <a:pos x="2" y="7"/>
                </a:cxn>
                <a:cxn ang="0">
                  <a:pos x="7" y="12"/>
                </a:cxn>
                <a:cxn ang="0">
                  <a:pos x="12" y="12"/>
                </a:cxn>
                <a:cxn ang="0">
                  <a:pos x="12" y="7"/>
                </a:cxn>
              </a:cxnLst>
              <a:rect l="0" t="0" r="r" b="b"/>
              <a:pathLst>
                <a:path w="13" h="13">
                  <a:moveTo>
                    <a:pt x="12" y="7"/>
                  </a:moveTo>
                  <a:cubicBezTo>
                    <a:pt x="7" y="2"/>
                    <a:pt x="7" y="2"/>
                    <a:pt x="7" y="2"/>
                  </a:cubicBezTo>
                  <a:cubicBezTo>
                    <a:pt x="5" y="0"/>
                    <a:pt x="3" y="0"/>
                    <a:pt x="2" y="2"/>
                  </a:cubicBezTo>
                  <a:cubicBezTo>
                    <a:pt x="0" y="3"/>
                    <a:pt x="0" y="6"/>
                    <a:pt x="2" y="7"/>
                  </a:cubicBezTo>
                  <a:cubicBezTo>
                    <a:pt x="7" y="12"/>
                    <a:pt x="7" y="12"/>
                    <a:pt x="7" y="12"/>
                  </a:cubicBezTo>
                  <a:cubicBezTo>
                    <a:pt x="8" y="13"/>
                    <a:pt x="10" y="13"/>
                    <a:pt x="12" y="12"/>
                  </a:cubicBezTo>
                  <a:cubicBezTo>
                    <a:pt x="13" y="11"/>
                    <a:pt x="13" y="8"/>
                    <a:pt x="12" y="7"/>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39" name="Freeform 212">
              <a:extLst>
                <a:ext uri="{FF2B5EF4-FFF2-40B4-BE49-F238E27FC236}">
                  <a16:creationId xmlns:a16="http://schemas.microsoft.com/office/drawing/2014/main" id="{ECB5A098-4A00-4536-A74F-3FD3B6FA0697}"/>
                </a:ext>
              </a:extLst>
            </p:cNvPr>
            <p:cNvSpPr>
              <a:spLocks/>
            </p:cNvSpPr>
            <p:nvPr/>
          </p:nvSpPr>
          <p:spPr bwMode="auto">
            <a:xfrm>
              <a:off x="4427538" y="1382713"/>
              <a:ext cx="34925" cy="19050"/>
            </a:xfrm>
            <a:custGeom>
              <a:avLst/>
              <a:gdLst/>
              <a:ahLst/>
              <a:cxnLst>
                <a:cxn ang="0">
                  <a:pos x="11" y="0"/>
                </a:cxn>
                <a:cxn ang="0">
                  <a:pos x="4" y="0"/>
                </a:cxn>
                <a:cxn ang="0">
                  <a:pos x="0" y="4"/>
                </a:cxn>
                <a:cxn ang="0">
                  <a:pos x="4" y="7"/>
                </a:cxn>
                <a:cxn ang="0">
                  <a:pos x="11" y="7"/>
                </a:cxn>
                <a:cxn ang="0">
                  <a:pos x="14" y="4"/>
                </a:cxn>
                <a:cxn ang="0">
                  <a:pos x="11" y="0"/>
                </a:cxn>
              </a:cxnLst>
              <a:rect l="0" t="0" r="r" b="b"/>
              <a:pathLst>
                <a:path w="14" h="7">
                  <a:moveTo>
                    <a:pt x="11" y="0"/>
                  </a:moveTo>
                  <a:cubicBezTo>
                    <a:pt x="4" y="0"/>
                    <a:pt x="4" y="0"/>
                    <a:pt x="4" y="0"/>
                  </a:cubicBezTo>
                  <a:cubicBezTo>
                    <a:pt x="2" y="0"/>
                    <a:pt x="0" y="2"/>
                    <a:pt x="0" y="4"/>
                  </a:cubicBezTo>
                  <a:cubicBezTo>
                    <a:pt x="0" y="6"/>
                    <a:pt x="2" y="7"/>
                    <a:pt x="4" y="7"/>
                  </a:cubicBezTo>
                  <a:cubicBezTo>
                    <a:pt x="11" y="7"/>
                    <a:pt x="11" y="7"/>
                    <a:pt x="11" y="7"/>
                  </a:cubicBezTo>
                  <a:cubicBezTo>
                    <a:pt x="13" y="7"/>
                    <a:pt x="14" y="6"/>
                    <a:pt x="14" y="4"/>
                  </a:cubicBezTo>
                  <a:cubicBezTo>
                    <a:pt x="14" y="2"/>
                    <a:pt x="13" y="0"/>
                    <a:pt x="11" y="0"/>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40" name="Freeform 213">
              <a:extLst>
                <a:ext uri="{FF2B5EF4-FFF2-40B4-BE49-F238E27FC236}">
                  <a16:creationId xmlns:a16="http://schemas.microsoft.com/office/drawing/2014/main" id="{C1247F69-84AA-473C-8C20-3585588ABDCA}"/>
                </a:ext>
              </a:extLst>
            </p:cNvPr>
            <p:cNvSpPr>
              <a:spLocks/>
            </p:cNvSpPr>
            <p:nvPr/>
          </p:nvSpPr>
          <p:spPr bwMode="auto">
            <a:xfrm>
              <a:off x="4684713" y="1401763"/>
              <a:ext cx="34925" cy="19050"/>
            </a:xfrm>
            <a:custGeom>
              <a:avLst/>
              <a:gdLst/>
              <a:ahLst/>
              <a:cxnLst>
                <a:cxn ang="0">
                  <a:pos x="10" y="0"/>
                </a:cxn>
                <a:cxn ang="0">
                  <a:pos x="3" y="0"/>
                </a:cxn>
                <a:cxn ang="0">
                  <a:pos x="0" y="4"/>
                </a:cxn>
                <a:cxn ang="0">
                  <a:pos x="3" y="8"/>
                </a:cxn>
                <a:cxn ang="0">
                  <a:pos x="10" y="8"/>
                </a:cxn>
                <a:cxn ang="0">
                  <a:pos x="14" y="4"/>
                </a:cxn>
                <a:cxn ang="0">
                  <a:pos x="10" y="0"/>
                </a:cxn>
              </a:cxnLst>
              <a:rect l="0" t="0" r="r" b="b"/>
              <a:pathLst>
                <a:path w="14" h="8">
                  <a:moveTo>
                    <a:pt x="10" y="0"/>
                  </a:moveTo>
                  <a:cubicBezTo>
                    <a:pt x="3" y="0"/>
                    <a:pt x="3" y="0"/>
                    <a:pt x="3" y="0"/>
                  </a:cubicBezTo>
                  <a:cubicBezTo>
                    <a:pt x="1" y="0"/>
                    <a:pt x="0" y="2"/>
                    <a:pt x="0" y="4"/>
                  </a:cubicBezTo>
                  <a:cubicBezTo>
                    <a:pt x="0" y="6"/>
                    <a:pt x="1" y="8"/>
                    <a:pt x="3" y="8"/>
                  </a:cubicBezTo>
                  <a:cubicBezTo>
                    <a:pt x="10" y="8"/>
                    <a:pt x="10" y="8"/>
                    <a:pt x="10" y="8"/>
                  </a:cubicBezTo>
                  <a:cubicBezTo>
                    <a:pt x="12" y="8"/>
                    <a:pt x="14" y="6"/>
                    <a:pt x="14" y="4"/>
                  </a:cubicBezTo>
                  <a:cubicBezTo>
                    <a:pt x="14" y="2"/>
                    <a:pt x="12" y="0"/>
                    <a:pt x="10" y="0"/>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41" name="Freeform 214">
              <a:extLst>
                <a:ext uri="{FF2B5EF4-FFF2-40B4-BE49-F238E27FC236}">
                  <a16:creationId xmlns:a16="http://schemas.microsoft.com/office/drawing/2014/main" id="{370AB844-1522-47F7-B2B9-8650F2E28855}"/>
                </a:ext>
              </a:extLst>
            </p:cNvPr>
            <p:cNvSpPr>
              <a:spLocks/>
            </p:cNvSpPr>
            <p:nvPr/>
          </p:nvSpPr>
          <p:spPr bwMode="auto">
            <a:xfrm>
              <a:off x="4654551" y="1303338"/>
              <a:ext cx="31750" cy="31750"/>
            </a:xfrm>
            <a:custGeom>
              <a:avLst/>
              <a:gdLst/>
              <a:ahLst/>
              <a:cxnLst>
                <a:cxn ang="0">
                  <a:pos x="12" y="1"/>
                </a:cxn>
                <a:cxn ang="0">
                  <a:pos x="6" y="1"/>
                </a:cxn>
                <a:cxn ang="0">
                  <a:pos x="1" y="6"/>
                </a:cxn>
                <a:cxn ang="0">
                  <a:pos x="1" y="11"/>
                </a:cxn>
                <a:cxn ang="0">
                  <a:pos x="6" y="11"/>
                </a:cxn>
                <a:cxn ang="0">
                  <a:pos x="12" y="6"/>
                </a:cxn>
                <a:cxn ang="0">
                  <a:pos x="12" y="1"/>
                </a:cxn>
              </a:cxnLst>
              <a:rect l="0" t="0" r="r" b="b"/>
              <a:pathLst>
                <a:path w="13" h="13">
                  <a:moveTo>
                    <a:pt x="12" y="1"/>
                  </a:moveTo>
                  <a:cubicBezTo>
                    <a:pt x="10" y="0"/>
                    <a:pt x="8" y="0"/>
                    <a:pt x="6" y="1"/>
                  </a:cubicBezTo>
                  <a:cubicBezTo>
                    <a:pt x="1" y="6"/>
                    <a:pt x="1" y="6"/>
                    <a:pt x="1" y="6"/>
                  </a:cubicBezTo>
                  <a:cubicBezTo>
                    <a:pt x="0" y="7"/>
                    <a:pt x="0" y="10"/>
                    <a:pt x="1" y="11"/>
                  </a:cubicBezTo>
                  <a:cubicBezTo>
                    <a:pt x="3" y="13"/>
                    <a:pt x="5" y="13"/>
                    <a:pt x="6" y="11"/>
                  </a:cubicBezTo>
                  <a:cubicBezTo>
                    <a:pt x="12" y="6"/>
                    <a:pt x="12" y="6"/>
                    <a:pt x="12" y="6"/>
                  </a:cubicBezTo>
                  <a:cubicBezTo>
                    <a:pt x="13" y="5"/>
                    <a:pt x="13" y="2"/>
                    <a:pt x="12" y="1"/>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42" name="Freeform 215">
              <a:extLst>
                <a:ext uri="{FF2B5EF4-FFF2-40B4-BE49-F238E27FC236}">
                  <a16:creationId xmlns:a16="http://schemas.microsoft.com/office/drawing/2014/main" id="{97A71A65-22AE-4F5D-B838-6AFDF86C8B5A}"/>
                </a:ext>
              </a:extLst>
            </p:cNvPr>
            <p:cNvSpPr>
              <a:spLocks/>
            </p:cNvSpPr>
            <p:nvPr/>
          </p:nvSpPr>
          <p:spPr bwMode="auto">
            <a:xfrm>
              <a:off x="4573588" y="1254125"/>
              <a:ext cx="17463" cy="38100"/>
            </a:xfrm>
            <a:custGeom>
              <a:avLst/>
              <a:gdLst/>
              <a:ahLst/>
              <a:cxnLst>
                <a:cxn ang="0">
                  <a:pos x="4" y="15"/>
                </a:cxn>
                <a:cxn ang="0">
                  <a:pos x="6" y="14"/>
                </a:cxn>
                <a:cxn ang="0">
                  <a:pos x="7" y="11"/>
                </a:cxn>
                <a:cxn ang="0">
                  <a:pos x="7" y="4"/>
                </a:cxn>
                <a:cxn ang="0">
                  <a:pos x="4" y="0"/>
                </a:cxn>
                <a:cxn ang="0">
                  <a:pos x="0" y="3"/>
                </a:cxn>
                <a:cxn ang="0">
                  <a:pos x="0" y="4"/>
                </a:cxn>
                <a:cxn ang="0">
                  <a:pos x="0" y="11"/>
                </a:cxn>
                <a:cxn ang="0">
                  <a:pos x="4" y="15"/>
                </a:cxn>
              </a:cxnLst>
              <a:rect l="0" t="0" r="r" b="b"/>
              <a:pathLst>
                <a:path w="7" h="15">
                  <a:moveTo>
                    <a:pt x="4" y="15"/>
                  </a:moveTo>
                  <a:cubicBezTo>
                    <a:pt x="5" y="15"/>
                    <a:pt x="6" y="14"/>
                    <a:pt x="6" y="14"/>
                  </a:cubicBezTo>
                  <a:cubicBezTo>
                    <a:pt x="7" y="13"/>
                    <a:pt x="7" y="12"/>
                    <a:pt x="7" y="11"/>
                  </a:cubicBezTo>
                  <a:cubicBezTo>
                    <a:pt x="7" y="4"/>
                    <a:pt x="7" y="4"/>
                    <a:pt x="7" y="4"/>
                  </a:cubicBezTo>
                  <a:cubicBezTo>
                    <a:pt x="7" y="2"/>
                    <a:pt x="6" y="0"/>
                    <a:pt x="4" y="0"/>
                  </a:cubicBezTo>
                  <a:cubicBezTo>
                    <a:pt x="2" y="0"/>
                    <a:pt x="1" y="1"/>
                    <a:pt x="0" y="3"/>
                  </a:cubicBezTo>
                  <a:cubicBezTo>
                    <a:pt x="0" y="4"/>
                    <a:pt x="0" y="4"/>
                    <a:pt x="0" y="4"/>
                  </a:cubicBezTo>
                  <a:cubicBezTo>
                    <a:pt x="0" y="11"/>
                    <a:pt x="0" y="11"/>
                    <a:pt x="0" y="11"/>
                  </a:cubicBezTo>
                  <a:cubicBezTo>
                    <a:pt x="0" y="13"/>
                    <a:pt x="2" y="15"/>
                    <a:pt x="4" y="15"/>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43" name="Freeform 216">
              <a:extLst>
                <a:ext uri="{FF2B5EF4-FFF2-40B4-BE49-F238E27FC236}">
                  <a16:creationId xmlns:a16="http://schemas.microsoft.com/office/drawing/2014/main" id="{6E83AB70-B8DA-44DE-967F-8010380C7730}"/>
                </a:ext>
              </a:extLst>
            </p:cNvPr>
            <p:cNvSpPr>
              <a:spLocks noEditPoints="1"/>
            </p:cNvSpPr>
            <p:nvPr/>
          </p:nvSpPr>
          <p:spPr bwMode="auto">
            <a:xfrm>
              <a:off x="4500563" y="1327150"/>
              <a:ext cx="146050" cy="166688"/>
            </a:xfrm>
            <a:custGeom>
              <a:avLst/>
              <a:gdLst/>
              <a:ahLst/>
              <a:cxnLst>
                <a:cxn ang="0">
                  <a:pos x="29" y="0"/>
                </a:cxn>
                <a:cxn ang="0">
                  <a:pos x="0" y="29"/>
                </a:cxn>
                <a:cxn ang="0">
                  <a:pos x="14" y="54"/>
                </a:cxn>
                <a:cxn ang="0">
                  <a:pos x="14" y="66"/>
                </a:cxn>
                <a:cxn ang="0">
                  <a:pos x="44" y="66"/>
                </a:cxn>
                <a:cxn ang="0">
                  <a:pos x="44" y="54"/>
                </a:cxn>
                <a:cxn ang="0">
                  <a:pos x="58" y="29"/>
                </a:cxn>
                <a:cxn ang="0">
                  <a:pos x="29" y="0"/>
                </a:cxn>
                <a:cxn ang="0">
                  <a:pos x="40" y="48"/>
                </a:cxn>
                <a:cxn ang="0">
                  <a:pos x="36" y="50"/>
                </a:cxn>
                <a:cxn ang="0">
                  <a:pos x="36" y="54"/>
                </a:cxn>
                <a:cxn ang="0">
                  <a:pos x="36" y="58"/>
                </a:cxn>
                <a:cxn ang="0">
                  <a:pos x="22" y="58"/>
                </a:cxn>
                <a:cxn ang="0">
                  <a:pos x="22" y="54"/>
                </a:cxn>
                <a:cxn ang="0">
                  <a:pos x="22" y="50"/>
                </a:cxn>
                <a:cxn ang="0">
                  <a:pos x="18" y="48"/>
                </a:cxn>
                <a:cxn ang="0">
                  <a:pos x="7" y="29"/>
                </a:cxn>
                <a:cxn ang="0">
                  <a:pos x="29" y="8"/>
                </a:cxn>
                <a:cxn ang="0">
                  <a:pos x="51" y="29"/>
                </a:cxn>
                <a:cxn ang="0">
                  <a:pos x="40" y="48"/>
                </a:cxn>
              </a:cxnLst>
              <a:rect l="0" t="0" r="r" b="b"/>
              <a:pathLst>
                <a:path w="58" h="66">
                  <a:moveTo>
                    <a:pt x="29" y="0"/>
                  </a:moveTo>
                  <a:cubicBezTo>
                    <a:pt x="13" y="0"/>
                    <a:pt x="0" y="13"/>
                    <a:pt x="0" y="29"/>
                  </a:cubicBezTo>
                  <a:cubicBezTo>
                    <a:pt x="0" y="40"/>
                    <a:pt x="6" y="49"/>
                    <a:pt x="14" y="54"/>
                  </a:cubicBezTo>
                  <a:cubicBezTo>
                    <a:pt x="14" y="66"/>
                    <a:pt x="14" y="66"/>
                    <a:pt x="14" y="66"/>
                  </a:cubicBezTo>
                  <a:cubicBezTo>
                    <a:pt x="44" y="66"/>
                    <a:pt x="44" y="66"/>
                    <a:pt x="44" y="66"/>
                  </a:cubicBezTo>
                  <a:cubicBezTo>
                    <a:pt x="44" y="54"/>
                    <a:pt x="44" y="54"/>
                    <a:pt x="44" y="54"/>
                  </a:cubicBezTo>
                  <a:cubicBezTo>
                    <a:pt x="52" y="49"/>
                    <a:pt x="58" y="40"/>
                    <a:pt x="58" y="29"/>
                  </a:cubicBezTo>
                  <a:cubicBezTo>
                    <a:pt x="58" y="13"/>
                    <a:pt x="45" y="0"/>
                    <a:pt x="29" y="0"/>
                  </a:cubicBezTo>
                  <a:close/>
                  <a:moveTo>
                    <a:pt x="40" y="48"/>
                  </a:moveTo>
                  <a:cubicBezTo>
                    <a:pt x="36" y="50"/>
                    <a:pt x="36" y="50"/>
                    <a:pt x="36" y="50"/>
                  </a:cubicBezTo>
                  <a:cubicBezTo>
                    <a:pt x="36" y="54"/>
                    <a:pt x="36" y="54"/>
                    <a:pt x="36" y="54"/>
                  </a:cubicBezTo>
                  <a:cubicBezTo>
                    <a:pt x="36" y="58"/>
                    <a:pt x="36" y="58"/>
                    <a:pt x="36" y="58"/>
                  </a:cubicBezTo>
                  <a:cubicBezTo>
                    <a:pt x="22" y="58"/>
                    <a:pt x="22" y="58"/>
                    <a:pt x="22" y="58"/>
                  </a:cubicBezTo>
                  <a:cubicBezTo>
                    <a:pt x="22" y="54"/>
                    <a:pt x="22" y="54"/>
                    <a:pt x="22" y="54"/>
                  </a:cubicBezTo>
                  <a:cubicBezTo>
                    <a:pt x="22" y="50"/>
                    <a:pt x="22" y="50"/>
                    <a:pt x="22" y="50"/>
                  </a:cubicBezTo>
                  <a:cubicBezTo>
                    <a:pt x="18" y="48"/>
                    <a:pt x="18" y="48"/>
                    <a:pt x="18" y="48"/>
                  </a:cubicBezTo>
                  <a:cubicBezTo>
                    <a:pt x="11" y="44"/>
                    <a:pt x="7" y="37"/>
                    <a:pt x="7" y="29"/>
                  </a:cubicBezTo>
                  <a:cubicBezTo>
                    <a:pt x="7" y="17"/>
                    <a:pt x="17" y="8"/>
                    <a:pt x="29" y="8"/>
                  </a:cubicBezTo>
                  <a:cubicBezTo>
                    <a:pt x="41" y="8"/>
                    <a:pt x="51" y="17"/>
                    <a:pt x="51" y="29"/>
                  </a:cubicBezTo>
                  <a:cubicBezTo>
                    <a:pt x="51" y="37"/>
                    <a:pt x="47" y="44"/>
                    <a:pt x="40" y="48"/>
                  </a:cubicBez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sp>
          <p:nvSpPr>
            <p:cNvPr id="44" name="Freeform 217">
              <a:extLst>
                <a:ext uri="{FF2B5EF4-FFF2-40B4-BE49-F238E27FC236}">
                  <a16:creationId xmlns:a16="http://schemas.microsoft.com/office/drawing/2014/main" id="{03F41AF3-6ED2-45D6-86B3-43D077C3AE87}"/>
                </a:ext>
              </a:extLst>
            </p:cNvPr>
            <p:cNvSpPr>
              <a:spLocks/>
            </p:cNvSpPr>
            <p:nvPr/>
          </p:nvSpPr>
          <p:spPr bwMode="auto">
            <a:xfrm>
              <a:off x="4535488" y="1511300"/>
              <a:ext cx="76200" cy="38100"/>
            </a:xfrm>
            <a:custGeom>
              <a:avLst/>
              <a:gdLst/>
              <a:ahLst/>
              <a:cxnLst>
                <a:cxn ang="0">
                  <a:pos x="0" y="7"/>
                </a:cxn>
                <a:cxn ang="0">
                  <a:pos x="8" y="7"/>
                </a:cxn>
                <a:cxn ang="0">
                  <a:pos x="8" y="8"/>
                </a:cxn>
                <a:cxn ang="0">
                  <a:pos x="15" y="15"/>
                </a:cxn>
                <a:cxn ang="0">
                  <a:pos x="22" y="8"/>
                </a:cxn>
                <a:cxn ang="0">
                  <a:pos x="22" y="7"/>
                </a:cxn>
                <a:cxn ang="0">
                  <a:pos x="30" y="7"/>
                </a:cxn>
                <a:cxn ang="0">
                  <a:pos x="30" y="0"/>
                </a:cxn>
                <a:cxn ang="0">
                  <a:pos x="0" y="0"/>
                </a:cxn>
                <a:cxn ang="0">
                  <a:pos x="0" y="7"/>
                </a:cxn>
              </a:cxnLst>
              <a:rect l="0" t="0" r="r" b="b"/>
              <a:pathLst>
                <a:path w="30" h="15">
                  <a:moveTo>
                    <a:pt x="0" y="7"/>
                  </a:moveTo>
                  <a:cubicBezTo>
                    <a:pt x="8" y="7"/>
                    <a:pt x="8" y="7"/>
                    <a:pt x="8" y="7"/>
                  </a:cubicBezTo>
                  <a:cubicBezTo>
                    <a:pt x="8" y="8"/>
                    <a:pt x="8" y="8"/>
                    <a:pt x="8" y="8"/>
                  </a:cubicBezTo>
                  <a:cubicBezTo>
                    <a:pt x="8" y="12"/>
                    <a:pt x="11" y="15"/>
                    <a:pt x="15" y="15"/>
                  </a:cubicBezTo>
                  <a:cubicBezTo>
                    <a:pt x="19" y="15"/>
                    <a:pt x="22" y="12"/>
                    <a:pt x="22" y="8"/>
                  </a:cubicBezTo>
                  <a:cubicBezTo>
                    <a:pt x="22" y="7"/>
                    <a:pt x="22" y="7"/>
                    <a:pt x="22" y="7"/>
                  </a:cubicBezTo>
                  <a:cubicBezTo>
                    <a:pt x="30" y="7"/>
                    <a:pt x="30" y="7"/>
                    <a:pt x="30" y="7"/>
                  </a:cubicBezTo>
                  <a:cubicBezTo>
                    <a:pt x="30" y="0"/>
                    <a:pt x="30" y="0"/>
                    <a:pt x="30" y="0"/>
                  </a:cubicBezTo>
                  <a:cubicBezTo>
                    <a:pt x="0" y="0"/>
                    <a:pt x="0" y="0"/>
                    <a:pt x="0" y="0"/>
                  </a:cubicBezTo>
                  <a:lnTo>
                    <a:pt x="0" y="7"/>
                  </a:lnTo>
                  <a:close/>
                </a:path>
              </a:pathLst>
            </a:custGeom>
            <a:grpFill/>
            <a:ln w="9525">
              <a:noFill/>
              <a:round/>
              <a:headEnd/>
              <a:tailEnd/>
            </a:ln>
          </p:spPr>
          <p:txBody>
            <a:bodyPr/>
            <a:lstStyle/>
            <a:p>
              <a:pPr defTabSz="1625275" eaLnBrk="0">
                <a:defRPr/>
              </a:pPr>
              <a:endParaRPr lang="en-GB" sz="8450" b="1" dirty="0">
                <a:solidFill>
                  <a:srgbClr val="FFD624"/>
                </a:solidFill>
                <a:latin typeface="Verdana"/>
              </a:endParaRPr>
            </a:p>
          </p:txBody>
        </p:sp>
      </p:grpSp>
      <p:cxnSp>
        <p:nvCxnSpPr>
          <p:cNvPr id="51" name="Straight Arrow Connector 50">
            <a:extLst>
              <a:ext uri="{FF2B5EF4-FFF2-40B4-BE49-F238E27FC236}">
                <a16:creationId xmlns:a16="http://schemas.microsoft.com/office/drawing/2014/main" id="{126B7FA3-B4C0-43AE-864B-A9C5FA1D6DBE}"/>
              </a:ext>
            </a:extLst>
          </p:cNvPr>
          <p:cNvCxnSpPr>
            <a:stCxn id="35" idx="3"/>
            <a:endCxn id="54" idx="1"/>
          </p:cNvCxnSpPr>
          <p:nvPr/>
        </p:nvCxnSpPr>
        <p:spPr>
          <a:xfrm>
            <a:off x="6890878" y="3268968"/>
            <a:ext cx="1209998" cy="371833"/>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hape">
            <a:extLst>
              <a:ext uri="{FF2B5EF4-FFF2-40B4-BE49-F238E27FC236}">
                <a16:creationId xmlns:a16="http://schemas.microsoft.com/office/drawing/2014/main" id="{76A0445B-AE2B-4F2E-9A7B-0DBC54C86E05}"/>
              </a:ext>
            </a:extLst>
          </p:cNvPr>
          <p:cNvSpPr/>
          <p:nvPr/>
        </p:nvSpPr>
        <p:spPr>
          <a:xfrm>
            <a:off x="8157598" y="3412007"/>
            <a:ext cx="1862617" cy="636926"/>
          </a:xfrm>
          <a:prstGeom prst="roundRect">
            <a:avLst>
              <a:gd name="adj" fmla="val 50000"/>
            </a:avLst>
          </a:prstGeom>
          <a:solidFill>
            <a:schemeClr val="accent1">
              <a:lumMod val="40000"/>
              <a:lumOff val="60000"/>
              <a:alpha val="50000"/>
            </a:schemeClr>
          </a:solidFill>
          <a:ln w="12700">
            <a:miter lim="400000"/>
          </a:ln>
        </p:spPr>
        <p:txBody>
          <a:bodyPr lIns="60959" rIns="60959" anchor="ctr"/>
          <a:lstStyle/>
          <a:p>
            <a:pPr defTabSz="1219170" eaLnBrk="0" fontAlgn="base">
              <a:spcBef>
                <a:spcPts val="400"/>
              </a:spcBef>
              <a:spcAft>
                <a:spcPct val="0"/>
              </a:spcAft>
              <a:defRPr/>
            </a:pPr>
            <a:endParaRPr sz="1200" b="1" dirty="0">
              <a:solidFill>
                <a:srgbClr val="FFFFFF">
                  <a:lumMod val="50000"/>
                </a:srgbClr>
              </a:solidFill>
              <a:latin typeface="Helvetica"/>
              <a:ea typeface="Helvetica"/>
              <a:cs typeface="Helvetica"/>
              <a:sym typeface="Helvetica"/>
            </a:endParaRPr>
          </a:p>
        </p:txBody>
      </p:sp>
      <p:sp>
        <p:nvSpPr>
          <p:cNvPr id="53" name="shape">
            <a:extLst>
              <a:ext uri="{FF2B5EF4-FFF2-40B4-BE49-F238E27FC236}">
                <a16:creationId xmlns:a16="http://schemas.microsoft.com/office/drawing/2014/main" id="{2B5C12A0-F116-4AF9-A9A0-29BB35249E51}"/>
              </a:ext>
            </a:extLst>
          </p:cNvPr>
          <p:cNvSpPr/>
          <p:nvPr/>
        </p:nvSpPr>
        <p:spPr>
          <a:xfrm>
            <a:off x="8129077" y="3515452"/>
            <a:ext cx="1858730" cy="636926"/>
          </a:xfrm>
          <a:prstGeom prst="roundRect">
            <a:avLst>
              <a:gd name="adj" fmla="val 50000"/>
            </a:avLst>
          </a:prstGeom>
          <a:solidFill>
            <a:schemeClr val="accent1">
              <a:lumMod val="40000"/>
              <a:lumOff val="60000"/>
              <a:alpha val="50000"/>
            </a:schemeClr>
          </a:solidFill>
          <a:ln w="12700">
            <a:miter lim="400000"/>
          </a:ln>
        </p:spPr>
        <p:txBody>
          <a:bodyPr lIns="60959" rIns="60959" anchor="ctr"/>
          <a:lstStyle/>
          <a:p>
            <a:pPr defTabSz="1219170" eaLnBrk="0" fontAlgn="base">
              <a:spcBef>
                <a:spcPts val="400"/>
              </a:spcBef>
              <a:spcAft>
                <a:spcPct val="0"/>
              </a:spcAft>
              <a:defRPr/>
            </a:pPr>
            <a:endParaRPr sz="1200" b="1" dirty="0">
              <a:solidFill>
                <a:srgbClr val="FFFFFF">
                  <a:lumMod val="50000"/>
                </a:srgbClr>
              </a:solidFill>
              <a:latin typeface="Helvetica"/>
              <a:ea typeface="Helvetica"/>
              <a:cs typeface="Helvetica"/>
              <a:sym typeface="Helvetica"/>
            </a:endParaRPr>
          </a:p>
        </p:txBody>
      </p:sp>
      <p:sp>
        <p:nvSpPr>
          <p:cNvPr id="54" name="shape">
            <a:extLst>
              <a:ext uri="{FF2B5EF4-FFF2-40B4-BE49-F238E27FC236}">
                <a16:creationId xmlns:a16="http://schemas.microsoft.com/office/drawing/2014/main" id="{9CCB654D-0072-4B5B-AD07-83A3E20504AD}"/>
              </a:ext>
            </a:extLst>
          </p:cNvPr>
          <p:cNvSpPr/>
          <p:nvPr/>
        </p:nvSpPr>
        <p:spPr>
          <a:xfrm>
            <a:off x="8100874" y="3322337"/>
            <a:ext cx="1919339" cy="636926"/>
          </a:xfrm>
          <a:prstGeom prst="roundRect">
            <a:avLst>
              <a:gd name="adj" fmla="val 50000"/>
            </a:avLst>
          </a:prstGeom>
          <a:solidFill>
            <a:schemeClr val="accent1">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rgbClr val="FFFFFF">
                    <a:lumMod val="50000"/>
                  </a:srgbClr>
                </a:solidFill>
                <a:latin typeface="Helvetica"/>
                <a:ea typeface="Helvetica"/>
                <a:cs typeface="Helvetica"/>
                <a:sym typeface="Helvetica"/>
              </a:rPr>
              <a:t>PCP Supplier(s) and/or Supplier X.</a:t>
            </a:r>
            <a:endParaRPr sz="1200" b="1" dirty="0">
              <a:solidFill>
                <a:srgbClr val="FFFFFF">
                  <a:lumMod val="50000"/>
                </a:srgbClr>
              </a:solidFill>
              <a:latin typeface="Helvetica"/>
              <a:ea typeface="Helvetica"/>
              <a:cs typeface="Helvetica"/>
              <a:sym typeface="Helvetica"/>
            </a:endParaRPr>
          </a:p>
        </p:txBody>
      </p:sp>
      <p:cxnSp>
        <p:nvCxnSpPr>
          <p:cNvPr id="55" name="Straight Arrow Connector 54">
            <a:extLst>
              <a:ext uri="{FF2B5EF4-FFF2-40B4-BE49-F238E27FC236}">
                <a16:creationId xmlns:a16="http://schemas.microsoft.com/office/drawing/2014/main" id="{1DF56815-F3E2-4E6A-BD5E-0C6B4EEF3562}"/>
              </a:ext>
            </a:extLst>
          </p:cNvPr>
          <p:cNvCxnSpPr>
            <a:stCxn id="36" idx="3"/>
            <a:endCxn id="54" idx="1"/>
          </p:cNvCxnSpPr>
          <p:nvPr/>
        </p:nvCxnSpPr>
        <p:spPr>
          <a:xfrm flipV="1">
            <a:off x="6890878" y="3640800"/>
            <a:ext cx="1209998" cy="98628"/>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Freeform 120">
            <a:extLst>
              <a:ext uri="{FF2B5EF4-FFF2-40B4-BE49-F238E27FC236}">
                <a16:creationId xmlns:a16="http://schemas.microsoft.com/office/drawing/2014/main" id="{5D78F4A5-F741-4D3A-B127-97B728733A68}"/>
              </a:ext>
            </a:extLst>
          </p:cNvPr>
          <p:cNvSpPr>
            <a:spLocks noChangeArrowheads="1"/>
          </p:cNvSpPr>
          <p:nvPr/>
        </p:nvSpPr>
        <p:spPr bwMode="auto">
          <a:xfrm>
            <a:off x="8380783" y="1244654"/>
            <a:ext cx="358540" cy="285250"/>
          </a:xfrm>
          <a:custGeom>
            <a:avLst/>
            <a:gdLst>
              <a:gd name="T0" fmla="*/ 217127 w 602"/>
              <a:gd name="T1" fmla="*/ 38054 h 482"/>
              <a:gd name="T2" fmla="*/ 217127 w 602"/>
              <a:gd name="T3" fmla="*/ 38054 h 482"/>
              <a:gd name="T4" fmla="*/ 217127 w 602"/>
              <a:gd name="T5" fmla="*/ 38054 h 482"/>
              <a:gd name="T6" fmla="*/ 186418 w 602"/>
              <a:gd name="T7" fmla="*/ 104109 h 482"/>
              <a:gd name="T8" fmla="*/ 186418 w 602"/>
              <a:gd name="T9" fmla="*/ 104109 h 482"/>
              <a:gd name="T10" fmla="*/ 178831 w 602"/>
              <a:gd name="T11" fmla="*/ 111648 h 482"/>
              <a:gd name="T12" fmla="*/ 178831 w 602"/>
              <a:gd name="T13" fmla="*/ 111648 h 482"/>
              <a:gd name="T14" fmla="*/ 89235 w 602"/>
              <a:gd name="T15" fmla="*/ 116674 h 482"/>
              <a:gd name="T16" fmla="*/ 94293 w 602"/>
              <a:gd name="T17" fmla="*/ 132111 h 482"/>
              <a:gd name="T18" fmla="*/ 191476 w 602"/>
              <a:gd name="T19" fmla="*/ 132111 h 482"/>
              <a:gd name="T20" fmla="*/ 212069 w 602"/>
              <a:gd name="T21" fmla="*/ 152215 h 482"/>
              <a:gd name="T22" fmla="*/ 191476 w 602"/>
              <a:gd name="T23" fmla="*/ 172678 h 482"/>
              <a:gd name="T24" fmla="*/ 171245 w 602"/>
              <a:gd name="T25" fmla="*/ 152215 h 482"/>
              <a:gd name="T26" fmla="*/ 74062 w 602"/>
              <a:gd name="T27" fmla="*/ 152215 h 482"/>
              <a:gd name="T28" fmla="*/ 53469 w 602"/>
              <a:gd name="T29" fmla="*/ 172678 h 482"/>
              <a:gd name="T30" fmla="*/ 33237 w 602"/>
              <a:gd name="T31" fmla="*/ 152215 h 482"/>
              <a:gd name="T32" fmla="*/ 53469 w 602"/>
              <a:gd name="T33" fmla="*/ 132111 h 482"/>
              <a:gd name="T34" fmla="*/ 74062 w 602"/>
              <a:gd name="T35" fmla="*/ 132111 h 482"/>
              <a:gd name="T36" fmla="*/ 33237 w 602"/>
              <a:gd name="T37" fmla="*/ 20463 h 482"/>
              <a:gd name="T38" fmla="*/ 10116 w 602"/>
              <a:gd name="T39" fmla="*/ 20463 h 482"/>
              <a:gd name="T40" fmla="*/ 0 w 602"/>
              <a:gd name="T41" fmla="*/ 10052 h 482"/>
              <a:gd name="T42" fmla="*/ 10116 w 602"/>
              <a:gd name="T43" fmla="*/ 0 h 482"/>
              <a:gd name="T44" fmla="*/ 40824 w 602"/>
              <a:gd name="T45" fmla="*/ 0 h 482"/>
              <a:gd name="T46" fmla="*/ 50940 w 602"/>
              <a:gd name="T47" fmla="*/ 5026 h 482"/>
              <a:gd name="T48" fmla="*/ 50940 w 602"/>
              <a:gd name="T49" fmla="*/ 5026 h 482"/>
              <a:gd name="T50" fmla="*/ 56359 w 602"/>
              <a:gd name="T51" fmla="*/ 22976 h 482"/>
              <a:gd name="T52" fmla="*/ 206650 w 602"/>
              <a:gd name="T53" fmla="*/ 22976 h 482"/>
              <a:gd name="T54" fmla="*/ 217127 w 602"/>
              <a:gd name="T55" fmla="*/ 33028 h 482"/>
              <a:gd name="T56" fmla="*/ 217127 w 602"/>
              <a:gd name="T57" fmla="*/ 38054 h 482"/>
              <a:gd name="T58" fmla="*/ 63946 w 602"/>
              <a:gd name="T59" fmla="*/ 43080 h 482"/>
              <a:gd name="T60" fmla="*/ 63946 w 602"/>
              <a:gd name="T61" fmla="*/ 43080 h 482"/>
              <a:gd name="T62" fmla="*/ 81648 w 602"/>
              <a:gd name="T63" fmla="*/ 96570 h 482"/>
              <a:gd name="T64" fmla="*/ 171245 w 602"/>
              <a:gd name="T65" fmla="*/ 91544 h 482"/>
              <a:gd name="T66" fmla="*/ 191476 w 602"/>
              <a:gd name="T67" fmla="*/ 43080 h 482"/>
              <a:gd name="T68" fmla="*/ 63946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chemeClr val="bg1">
              <a:lumMod val="50000"/>
            </a:schemeClr>
          </a:solidFill>
          <a:ln>
            <a:noFill/>
          </a:ln>
          <a:effectLst/>
        </p:spPr>
        <p:txBody>
          <a:bodyPr wrap="none" anchor="ctr"/>
          <a:lstStyle/>
          <a:p>
            <a:pPr defTabSz="1219170" eaLnBrk="0" fontAlgn="base">
              <a:spcBef>
                <a:spcPct val="0"/>
              </a:spcBef>
              <a:spcAft>
                <a:spcPct val="0"/>
              </a:spcAft>
              <a:defRPr/>
            </a:pPr>
            <a:endParaRPr lang="fr-BE" sz="8450" b="1">
              <a:solidFill>
                <a:srgbClr val="FFD624"/>
              </a:solidFill>
              <a:latin typeface="Verdana" charset="0"/>
            </a:endParaRPr>
          </a:p>
        </p:txBody>
      </p:sp>
      <p:sp>
        <p:nvSpPr>
          <p:cNvPr id="57" name="Freeform 45">
            <a:extLst>
              <a:ext uri="{FF2B5EF4-FFF2-40B4-BE49-F238E27FC236}">
                <a16:creationId xmlns:a16="http://schemas.microsoft.com/office/drawing/2014/main" id="{AD014E68-3144-42BC-863F-AFCA75843615}"/>
              </a:ext>
            </a:extLst>
          </p:cNvPr>
          <p:cNvSpPr>
            <a:spLocks noEditPoints="1"/>
          </p:cNvSpPr>
          <p:nvPr/>
        </p:nvSpPr>
        <p:spPr bwMode="auto">
          <a:xfrm>
            <a:off x="6110769" y="1226396"/>
            <a:ext cx="300688" cy="300688"/>
          </a:xfrm>
          <a:custGeom>
            <a:avLst/>
            <a:gdLst>
              <a:gd name="T0" fmla="*/ 27 w 55"/>
              <a:gd name="T1" fmla="*/ 55 h 55"/>
              <a:gd name="T2" fmla="*/ 0 w 55"/>
              <a:gd name="T3" fmla="*/ 27 h 55"/>
              <a:gd name="T4" fmla="*/ 27 w 55"/>
              <a:gd name="T5" fmla="*/ 0 h 55"/>
              <a:gd name="T6" fmla="*/ 55 w 55"/>
              <a:gd name="T7" fmla="*/ 27 h 55"/>
              <a:gd name="T8" fmla="*/ 27 w 55"/>
              <a:gd name="T9" fmla="*/ 55 h 55"/>
              <a:gd name="T10" fmla="*/ 45 w 55"/>
              <a:gd name="T11" fmla="*/ 20 h 55"/>
              <a:gd name="T12" fmla="*/ 42 w 55"/>
              <a:gd name="T13" fmla="*/ 17 h 55"/>
              <a:gd name="T14" fmla="*/ 40 w 55"/>
              <a:gd name="T15" fmla="*/ 16 h 55"/>
              <a:gd name="T16" fmla="*/ 38 w 55"/>
              <a:gd name="T17" fmla="*/ 17 h 55"/>
              <a:gd name="T18" fmla="*/ 24 w 55"/>
              <a:gd name="T19" fmla="*/ 31 h 55"/>
              <a:gd name="T20" fmla="*/ 16 w 55"/>
              <a:gd name="T21" fmla="*/ 23 h 55"/>
              <a:gd name="T22" fmla="*/ 14 w 55"/>
              <a:gd name="T23" fmla="*/ 22 h 55"/>
              <a:gd name="T24" fmla="*/ 13 w 55"/>
              <a:gd name="T25" fmla="*/ 23 h 55"/>
              <a:gd name="T26" fmla="*/ 9 w 55"/>
              <a:gd name="T27" fmla="*/ 26 h 55"/>
              <a:gd name="T28" fmla="*/ 9 w 55"/>
              <a:gd name="T29" fmla="*/ 28 h 55"/>
              <a:gd name="T30" fmla="*/ 9 w 55"/>
              <a:gd name="T31" fmla="*/ 30 h 55"/>
              <a:gd name="T32" fmla="*/ 22 w 55"/>
              <a:gd name="T33" fmla="*/ 43 h 55"/>
              <a:gd name="T34" fmla="*/ 24 w 55"/>
              <a:gd name="T35" fmla="*/ 43 h 55"/>
              <a:gd name="T36" fmla="*/ 26 w 55"/>
              <a:gd name="T37" fmla="*/ 43 h 55"/>
              <a:gd name="T38" fmla="*/ 45 w 55"/>
              <a:gd name="T39" fmla="*/ 23 h 55"/>
              <a:gd name="T40" fmla="*/ 46 w 55"/>
              <a:gd name="T41" fmla="*/ 22 h 55"/>
              <a:gd name="T42" fmla="*/ 45 w 55"/>
              <a:gd name="T43" fmla="*/ 2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lumMod val="50000"/>
            </a:schemeClr>
          </a:solidFill>
          <a:ln>
            <a:noFill/>
          </a:ln>
        </p:spPr>
        <p:txBody>
          <a:bodyPr/>
          <a:lstStyle/>
          <a:p>
            <a:pPr defTabSz="1219170" eaLnBrk="0" fontAlgn="base">
              <a:spcBef>
                <a:spcPct val="0"/>
              </a:spcBef>
              <a:spcAft>
                <a:spcPct val="0"/>
              </a:spcAft>
              <a:defRPr/>
            </a:pPr>
            <a:endParaRPr lang="fr-BE" sz="8450" b="1">
              <a:solidFill>
                <a:srgbClr val="FFD624"/>
              </a:solidFill>
              <a:latin typeface="Verdana" charset="0"/>
            </a:endParaRPr>
          </a:p>
        </p:txBody>
      </p:sp>
      <p:sp>
        <p:nvSpPr>
          <p:cNvPr id="58" name="Freeform 98">
            <a:extLst>
              <a:ext uri="{FF2B5EF4-FFF2-40B4-BE49-F238E27FC236}">
                <a16:creationId xmlns:a16="http://schemas.microsoft.com/office/drawing/2014/main" id="{FBB660A5-AF0F-4664-A8FE-A19BAEA3FCC8}"/>
              </a:ext>
            </a:extLst>
          </p:cNvPr>
          <p:cNvSpPr>
            <a:spLocks noChangeArrowheads="1"/>
          </p:cNvSpPr>
          <p:nvPr/>
        </p:nvSpPr>
        <p:spPr bwMode="auto">
          <a:xfrm>
            <a:off x="4562859" y="1213978"/>
            <a:ext cx="376104" cy="328456"/>
          </a:xfrm>
          <a:custGeom>
            <a:avLst/>
            <a:gdLst>
              <a:gd name="T0" fmla="*/ 153855 w 589"/>
              <a:gd name="T1" fmla="*/ 5399 h 516"/>
              <a:gd name="T2" fmla="*/ 153855 w 589"/>
              <a:gd name="T3" fmla="*/ 5399 h 516"/>
              <a:gd name="T4" fmla="*/ 143382 w 589"/>
              <a:gd name="T5" fmla="*/ 5399 h 516"/>
              <a:gd name="T6" fmla="*/ 58508 w 589"/>
              <a:gd name="T7" fmla="*/ 174938 h 516"/>
              <a:gd name="T8" fmla="*/ 58508 w 589"/>
              <a:gd name="T9" fmla="*/ 185377 h 516"/>
              <a:gd name="T10" fmla="*/ 68982 w 589"/>
              <a:gd name="T11" fmla="*/ 185377 h 516"/>
              <a:gd name="T12" fmla="*/ 159273 w 589"/>
              <a:gd name="T13" fmla="*/ 15838 h 516"/>
              <a:gd name="T14" fmla="*/ 153855 w 589"/>
              <a:gd name="T15" fmla="*/ 5399 h 516"/>
              <a:gd name="T16" fmla="*/ 53091 w 589"/>
              <a:gd name="T17" fmla="*/ 127064 h 516"/>
              <a:gd name="T18" fmla="*/ 53091 w 589"/>
              <a:gd name="T19" fmla="*/ 127064 h 516"/>
              <a:gd name="T20" fmla="*/ 15891 w 589"/>
              <a:gd name="T21" fmla="*/ 95388 h 516"/>
              <a:gd name="T22" fmla="*/ 53091 w 589"/>
              <a:gd name="T23" fmla="*/ 68751 h 516"/>
              <a:gd name="T24" fmla="*/ 53091 w 589"/>
              <a:gd name="T25" fmla="*/ 58313 h 516"/>
              <a:gd name="T26" fmla="*/ 42256 w 589"/>
              <a:gd name="T27" fmla="*/ 58313 h 516"/>
              <a:gd name="T28" fmla="*/ 0 w 589"/>
              <a:gd name="T29" fmla="*/ 89989 h 516"/>
              <a:gd name="T30" fmla="*/ 0 w 589"/>
              <a:gd name="T31" fmla="*/ 95388 h 516"/>
              <a:gd name="T32" fmla="*/ 0 w 589"/>
              <a:gd name="T33" fmla="*/ 100428 h 516"/>
              <a:gd name="T34" fmla="*/ 42256 w 589"/>
              <a:gd name="T35" fmla="*/ 137863 h 516"/>
              <a:gd name="T36" fmla="*/ 53091 w 589"/>
              <a:gd name="T37" fmla="*/ 137863 h 516"/>
              <a:gd name="T38" fmla="*/ 53091 w 589"/>
              <a:gd name="T39" fmla="*/ 127064 h 516"/>
              <a:gd name="T40" fmla="*/ 212364 w 589"/>
              <a:gd name="T41" fmla="*/ 89989 h 516"/>
              <a:gd name="T42" fmla="*/ 212364 w 589"/>
              <a:gd name="T43" fmla="*/ 89989 h 516"/>
              <a:gd name="T44" fmla="*/ 170108 w 589"/>
              <a:gd name="T45" fmla="*/ 58313 h 516"/>
              <a:gd name="T46" fmla="*/ 159273 w 589"/>
              <a:gd name="T47" fmla="*/ 58313 h 516"/>
              <a:gd name="T48" fmla="*/ 159273 w 589"/>
              <a:gd name="T49" fmla="*/ 68751 h 516"/>
              <a:gd name="T50" fmla="*/ 196473 w 589"/>
              <a:gd name="T51" fmla="*/ 95388 h 516"/>
              <a:gd name="T52" fmla="*/ 159273 w 589"/>
              <a:gd name="T53" fmla="*/ 127064 h 516"/>
              <a:gd name="T54" fmla="*/ 159273 w 589"/>
              <a:gd name="T55" fmla="*/ 137863 h 516"/>
              <a:gd name="T56" fmla="*/ 170108 w 589"/>
              <a:gd name="T57" fmla="*/ 137863 h 516"/>
              <a:gd name="T58" fmla="*/ 212364 w 589"/>
              <a:gd name="T59" fmla="*/ 100428 h 516"/>
              <a:gd name="T60" fmla="*/ 212364 w 589"/>
              <a:gd name="T61" fmla="*/ 95388 h 516"/>
              <a:gd name="T62" fmla="*/ 212364 w 589"/>
              <a:gd name="T63" fmla="*/ 89989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bg1">
              <a:lumMod val="50000"/>
            </a:schemeClr>
          </a:solidFill>
          <a:ln>
            <a:noFill/>
          </a:ln>
          <a:effectLst/>
        </p:spPr>
        <p:txBody>
          <a:bodyPr wrap="none" anchor="ctr"/>
          <a:lstStyle/>
          <a:p>
            <a:pPr defTabSz="609585" fontAlgn="base">
              <a:spcBef>
                <a:spcPct val="0"/>
              </a:spcBef>
              <a:spcAft>
                <a:spcPct val="0"/>
              </a:spcAft>
              <a:defRPr/>
            </a:pPr>
            <a:endParaRPr lang="fr-BE" sz="2200">
              <a:solidFill>
                <a:prstClr val="black"/>
              </a:solidFill>
              <a:latin typeface="Calibri" panose="020F0502020204030204" pitchFamily="34" charset="0"/>
              <a:ea typeface="MS PGothic" panose="020B0600070205080204" pitchFamily="34" charset="-128"/>
            </a:endParaRPr>
          </a:p>
        </p:txBody>
      </p:sp>
      <p:sp>
        <p:nvSpPr>
          <p:cNvPr id="59" name="Freeform 111">
            <a:extLst>
              <a:ext uri="{FF2B5EF4-FFF2-40B4-BE49-F238E27FC236}">
                <a16:creationId xmlns:a16="http://schemas.microsoft.com/office/drawing/2014/main" id="{83F12F54-6EAE-4142-8F6C-8683C939629F}"/>
              </a:ext>
            </a:extLst>
          </p:cNvPr>
          <p:cNvSpPr>
            <a:spLocks noChangeArrowheads="1"/>
          </p:cNvSpPr>
          <p:nvPr/>
        </p:nvSpPr>
        <p:spPr bwMode="auto">
          <a:xfrm>
            <a:off x="1756636" y="1694315"/>
            <a:ext cx="290001" cy="290000"/>
          </a:xfrm>
          <a:custGeom>
            <a:avLst/>
            <a:gdLst>
              <a:gd name="T0" fmla="*/ 211708 w 602"/>
              <a:gd name="T1" fmla="*/ 181360 h 602"/>
              <a:gd name="T2" fmla="*/ 211708 w 602"/>
              <a:gd name="T3" fmla="*/ 181360 h 602"/>
              <a:gd name="T4" fmla="*/ 217127 w 602"/>
              <a:gd name="T5" fmla="*/ 196533 h 602"/>
              <a:gd name="T6" fmla="*/ 196534 w 602"/>
              <a:gd name="T7" fmla="*/ 217126 h 602"/>
              <a:gd name="T8" fmla="*/ 183889 w 602"/>
              <a:gd name="T9" fmla="*/ 212068 h 602"/>
              <a:gd name="T10" fmla="*/ 183889 w 602"/>
              <a:gd name="T11" fmla="*/ 212068 h 602"/>
              <a:gd name="T12" fmla="*/ 122472 w 602"/>
              <a:gd name="T13" fmla="*/ 150651 h 602"/>
              <a:gd name="T14" fmla="*/ 81648 w 602"/>
              <a:gd name="T15" fmla="*/ 163657 h 602"/>
              <a:gd name="T16" fmla="*/ 0 w 602"/>
              <a:gd name="T17" fmla="*/ 81648 h 602"/>
              <a:gd name="T18" fmla="*/ 81648 w 602"/>
              <a:gd name="T19" fmla="*/ 0 h 602"/>
              <a:gd name="T20" fmla="*/ 163297 w 602"/>
              <a:gd name="T21" fmla="*/ 81648 h 602"/>
              <a:gd name="T22" fmla="*/ 153181 w 602"/>
              <a:gd name="T23" fmla="*/ 122833 h 602"/>
              <a:gd name="T24" fmla="*/ 211708 w 602"/>
              <a:gd name="T25" fmla="*/ 181360 h 602"/>
              <a:gd name="T26" fmla="*/ 81648 w 602"/>
              <a:gd name="T27" fmla="*/ 20593 h 602"/>
              <a:gd name="T28" fmla="*/ 81648 w 602"/>
              <a:gd name="T29" fmla="*/ 20593 h 602"/>
              <a:gd name="T30" fmla="*/ 20231 w 602"/>
              <a:gd name="T31" fmla="*/ 81648 h 602"/>
              <a:gd name="T32" fmla="*/ 81648 w 602"/>
              <a:gd name="T33" fmla="*/ 143065 h 602"/>
              <a:gd name="T34" fmla="*/ 143065 w 602"/>
              <a:gd name="T35" fmla="*/ 81648 h 602"/>
              <a:gd name="T36" fmla="*/ 81648 w 602"/>
              <a:gd name="T37" fmla="*/ 20593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bg1">
              <a:lumMod val="50000"/>
            </a:schemeClr>
          </a:solidFill>
          <a:ln>
            <a:noFill/>
          </a:ln>
        </p:spPr>
        <p:txBody>
          <a:bodyPr wrap="none" anchor="ctr"/>
          <a:lstStyle/>
          <a:p>
            <a:pPr defTabSz="1219170" eaLnBrk="0" fontAlgn="base">
              <a:spcBef>
                <a:spcPct val="0"/>
              </a:spcBef>
              <a:spcAft>
                <a:spcPct val="0"/>
              </a:spcAft>
              <a:defRPr/>
            </a:pPr>
            <a:endParaRPr lang="fr-BE" sz="8450" b="1">
              <a:solidFill>
                <a:srgbClr val="FFD624"/>
              </a:solidFill>
              <a:latin typeface="Verdana" charset="0"/>
            </a:endParaRPr>
          </a:p>
        </p:txBody>
      </p:sp>
      <p:sp>
        <p:nvSpPr>
          <p:cNvPr id="68" name="Rounded Rectangle 1">
            <a:extLst>
              <a:ext uri="{FF2B5EF4-FFF2-40B4-BE49-F238E27FC236}">
                <a16:creationId xmlns:a16="http://schemas.microsoft.com/office/drawing/2014/main" id="{03C7FC6E-8B55-497A-90A4-8BD18FC58463}"/>
              </a:ext>
            </a:extLst>
          </p:cNvPr>
          <p:cNvSpPr/>
          <p:nvPr/>
        </p:nvSpPr>
        <p:spPr bwMode="auto">
          <a:xfrm>
            <a:off x="1134700" y="1368399"/>
            <a:ext cx="1607603" cy="2991890"/>
          </a:xfrm>
          <a:prstGeom prst="roundRect">
            <a:avLst/>
          </a:prstGeom>
          <a:noFill/>
          <a:ln>
            <a:noFill/>
          </a:ln>
        </p:spPr>
        <p:txBody>
          <a:bodyPr rtlCol="0" anchor="t"/>
          <a:lstStyle/>
          <a:p>
            <a:endParaRPr lang="en-GB" sz="1200" dirty="0">
              <a:solidFill>
                <a:srgbClr val="646567"/>
              </a:solidFill>
              <a:latin typeface="Calibri" panose="020F0502020204030204"/>
            </a:endParaRPr>
          </a:p>
        </p:txBody>
      </p:sp>
      <p:cxnSp>
        <p:nvCxnSpPr>
          <p:cNvPr id="69" name="Connecteur droit 157">
            <a:extLst>
              <a:ext uri="{FF2B5EF4-FFF2-40B4-BE49-F238E27FC236}">
                <a16:creationId xmlns:a16="http://schemas.microsoft.com/office/drawing/2014/main" id="{722EB720-4AE5-45E0-B6F2-18F42F6A1638}"/>
              </a:ext>
            </a:extLst>
          </p:cNvPr>
          <p:cNvCxnSpPr/>
          <p:nvPr/>
        </p:nvCxnSpPr>
        <p:spPr>
          <a:xfrm flipH="1" flipV="1">
            <a:off x="2689331" y="1421924"/>
            <a:ext cx="24350" cy="435202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shape">
            <a:extLst>
              <a:ext uri="{FF2B5EF4-FFF2-40B4-BE49-F238E27FC236}">
                <a16:creationId xmlns:a16="http://schemas.microsoft.com/office/drawing/2014/main" id="{7026E6BB-B0E0-43C1-87CA-A78C38681C1B}"/>
              </a:ext>
            </a:extLst>
          </p:cNvPr>
          <p:cNvSpPr/>
          <p:nvPr/>
        </p:nvSpPr>
        <p:spPr>
          <a:xfrm>
            <a:off x="2983474" y="4260108"/>
            <a:ext cx="1242477"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CHROMAWAY</a:t>
            </a:r>
            <a:endParaRPr sz="1200" b="1" dirty="0">
              <a:solidFill>
                <a:schemeClr val="tx2">
                  <a:lumMod val="75000"/>
                </a:schemeClr>
              </a:solidFill>
              <a:latin typeface="Helvetica"/>
              <a:ea typeface="Helvetica"/>
              <a:cs typeface="Helvetica"/>
              <a:sym typeface="Helvetica"/>
            </a:endParaRPr>
          </a:p>
        </p:txBody>
      </p:sp>
      <p:sp>
        <p:nvSpPr>
          <p:cNvPr id="74" name="shape">
            <a:extLst>
              <a:ext uri="{FF2B5EF4-FFF2-40B4-BE49-F238E27FC236}">
                <a16:creationId xmlns:a16="http://schemas.microsoft.com/office/drawing/2014/main" id="{287F8810-12A6-4D85-9054-E9192DCE2830}"/>
              </a:ext>
            </a:extLst>
          </p:cNvPr>
          <p:cNvSpPr/>
          <p:nvPr/>
        </p:nvSpPr>
        <p:spPr>
          <a:xfrm>
            <a:off x="2980805" y="4730568"/>
            <a:ext cx="120870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BILLON</a:t>
            </a:r>
            <a:endParaRPr sz="1200" b="1" dirty="0">
              <a:solidFill>
                <a:schemeClr val="tx2">
                  <a:lumMod val="75000"/>
                </a:schemeClr>
              </a:solidFill>
              <a:latin typeface="Helvetica"/>
              <a:ea typeface="Helvetica"/>
              <a:cs typeface="Helvetica"/>
              <a:sym typeface="Helvetica"/>
            </a:endParaRPr>
          </a:p>
        </p:txBody>
      </p:sp>
      <p:sp>
        <p:nvSpPr>
          <p:cNvPr id="75" name="shape">
            <a:extLst>
              <a:ext uri="{FF2B5EF4-FFF2-40B4-BE49-F238E27FC236}">
                <a16:creationId xmlns:a16="http://schemas.microsoft.com/office/drawing/2014/main" id="{9FBDA269-6158-448C-9A9D-483A3769C05D}"/>
              </a:ext>
            </a:extLst>
          </p:cNvPr>
          <p:cNvSpPr/>
          <p:nvPr/>
        </p:nvSpPr>
        <p:spPr>
          <a:xfrm>
            <a:off x="2980804" y="5201029"/>
            <a:ext cx="120870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WESTPOLE</a:t>
            </a:r>
            <a:endParaRPr sz="1200" b="1" dirty="0">
              <a:solidFill>
                <a:schemeClr val="tx2">
                  <a:lumMod val="75000"/>
                </a:schemeClr>
              </a:solidFill>
              <a:latin typeface="Helvetica"/>
              <a:ea typeface="Helvetica"/>
              <a:cs typeface="Helvetica"/>
              <a:sym typeface="Helvetica"/>
            </a:endParaRPr>
          </a:p>
        </p:txBody>
      </p:sp>
      <p:sp>
        <p:nvSpPr>
          <p:cNvPr id="78" name="shape">
            <a:extLst>
              <a:ext uri="{FF2B5EF4-FFF2-40B4-BE49-F238E27FC236}">
                <a16:creationId xmlns:a16="http://schemas.microsoft.com/office/drawing/2014/main" id="{3F9DFC02-9FCE-4DE3-87A1-C0859382B6FA}"/>
              </a:ext>
            </a:extLst>
          </p:cNvPr>
          <p:cNvSpPr/>
          <p:nvPr/>
        </p:nvSpPr>
        <p:spPr>
          <a:xfrm>
            <a:off x="5850123" y="4057064"/>
            <a:ext cx="103123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defTabSz="1219170" eaLnBrk="0" fontAlgn="base">
              <a:spcBef>
                <a:spcPts val="400"/>
              </a:spcBef>
              <a:spcAft>
                <a:spcPct val="0"/>
              </a:spcAft>
              <a:defRPr/>
            </a:pPr>
            <a:r>
              <a:rPr lang="fr-BE" sz="1200" b="1" dirty="0">
                <a:solidFill>
                  <a:srgbClr val="FFFFFF">
                    <a:lumMod val="50000"/>
                  </a:srgbClr>
                </a:solidFill>
                <a:latin typeface="Helvetica"/>
                <a:ea typeface="Helvetica"/>
                <a:cs typeface="Helvetica"/>
                <a:sym typeface="Helvetica"/>
              </a:rPr>
              <a:t>Supplier ?</a:t>
            </a:r>
            <a:endParaRPr sz="1200" b="1" dirty="0">
              <a:solidFill>
                <a:srgbClr val="FFFFFF">
                  <a:lumMod val="50000"/>
                </a:srgbClr>
              </a:solidFill>
              <a:latin typeface="Helvetica"/>
              <a:ea typeface="Helvetica"/>
              <a:cs typeface="Helvetica"/>
              <a:sym typeface="Helvetica"/>
            </a:endParaRPr>
          </a:p>
        </p:txBody>
      </p:sp>
      <p:cxnSp>
        <p:nvCxnSpPr>
          <p:cNvPr id="79" name="Straight Arrow Connector 78">
            <a:extLst>
              <a:ext uri="{FF2B5EF4-FFF2-40B4-BE49-F238E27FC236}">
                <a16:creationId xmlns:a16="http://schemas.microsoft.com/office/drawing/2014/main" id="{1DF56815-F3E2-4E6A-BD5E-0C6B4EEF3562}"/>
              </a:ext>
            </a:extLst>
          </p:cNvPr>
          <p:cNvCxnSpPr>
            <a:endCxn id="54" idx="1"/>
          </p:cNvCxnSpPr>
          <p:nvPr/>
        </p:nvCxnSpPr>
        <p:spPr>
          <a:xfrm flipV="1">
            <a:off x="6890878" y="3640800"/>
            <a:ext cx="1209998" cy="545635"/>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FE07EAF1-2445-4B1F-87DB-7825A4C277CB}"/>
              </a:ext>
            </a:extLst>
          </p:cNvPr>
          <p:cNvSpPr/>
          <p:nvPr/>
        </p:nvSpPr>
        <p:spPr>
          <a:xfrm>
            <a:off x="6261842" y="4379007"/>
            <a:ext cx="401045" cy="276999"/>
          </a:xfrm>
          <a:prstGeom prst="rect">
            <a:avLst/>
          </a:prstGeom>
        </p:spPr>
        <p:txBody>
          <a:bodyPr wrap="square">
            <a:spAutoFit/>
          </a:bodyPr>
          <a:lstStyle/>
          <a:p>
            <a:pPr defTabSz="1219170" eaLnBrk="0" fontAlgn="base">
              <a:spcBef>
                <a:spcPct val="0"/>
              </a:spcBef>
              <a:spcAft>
                <a:spcPct val="0"/>
              </a:spcAft>
              <a:defRPr/>
            </a:pPr>
            <a:r>
              <a:rPr lang="en-US" sz="1200" b="1" dirty="0">
                <a:solidFill>
                  <a:srgbClr val="FFFFFF">
                    <a:lumMod val="50000"/>
                  </a:srgbClr>
                </a:solidFill>
                <a:latin typeface="Verdana"/>
              </a:rPr>
              <a:t>…</a:t>
            </a:r>
          </a:p>
        </p:txBody>
      </p:sp>
      <p:sp>
        <p:nvSpPr>
          <p:cNvPr id="70" name="Right Brace 69"/>
          <p:cNvSpPr/>
          <p:nvPr/>
        </p:nvSpPr>
        <p:spPr>
          <a:xfrm rot="5400000">
            <a:off x="4941930" y="4089113"/>
            <a:ext cx="283882" cy="4511050"/>
          </a:xfrm>
          <a:prstGeom prst="righ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en-GB" sz="1200">
              <a:solidFill>
                <a:schemeClr val="tx1">
                  <a:lumMod val="50000"/>
                  <a:lumOff val="50000"/>
                </a:schemeClr>
              </a:solidFill>
            </a:endParaRPr>
          </a:p>
        </p:txBody>
      </p:sp>
      <p:sp>
        <p:nvSpPr>
          <p:cNvPr id="71" name="TextBox 70"/>
          <p:cNvSpPr txBox="1"/>
          <p:nvPr/>
        </p:nvSpPr>
        <p:spPr>
          <a:xfrm>
            <a:off x="3958977" y="6483913"/>
            <a:ext cx="2247384" cy="23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defTabSz="412750" hangingPunct="0"/>
            <a:r>
              <a:rPr lang="en-US" sz="1200" dirty="0">
                <a:solidFill>
                  <a:schemeClr val="tx1">
                    <a:lumMod val="50000"/>
                    <a:lumOff val="50000"/>
                  </a:schemeClr>
                </a:solidFill>
                <a:latin typeface="Helvetica Neue Medium"/>
                <a:ea typeface="Helvetica Neue Medium"/>
                <a:cs typeface="Helvetica Neue Medium"/>
                <a:sym typeface="Helvetica Neue Medium"/>
              </a:rPr>
              <a:t>Framework </a:t>
            </a:r>
            <a:r>
              <a:rPr lang="en-US" sz="1200" dirty="0" smtClean="0">
                <a:solidFill>
                  <a:schemeClr val="tx1">
                    <a:lumMod val="50000"/>
                    <a:lumOff val="50000"/>
                  </a:schemeClr>
                </a:solidFill>
                <a:latin typeface="Helvetica Neue Medium"/>
                <a:ea typeface="Helvetica Neue Medium"/>
                <a:cs typeface="Helvetica Neue Medium"/>
                <a:sym typeface="Helvetica Neue Medium"/>
              </a:rPr>
              <a:t>contract for the PCP</a:t>
            </a:r>
            <a:endParaRPr lang="en-GB" sz="1200" dirty="0">
              <a:solidFill>
                <a:schemeClr val="tx1">
                  <a:lumMod val="50000"/>
                  <a:lumOff val="50000"/>
                </a:schemeClr>
              </a:solidFill>
              <a:latin typeface="Helvetica Neue Medium"/>
              <a:ea typeface="Helvetica Neue Medium"/>
              <a:cs typeface="Helvetica Neue Medium"/>
              <a:sym typeface="Helvetica Neue Medium"/>
            </a:endParaRPr>
          </a:p>
        </p:txBody>
      </p:sp>
      <p:sp>
        <p:nvSpPr>
          <p:cNvPr id="72" name="Right Brace 71"/>
          <p:cNvSpPr/>
          <p:nvPr/>
        </p:nvSpPr>
        <p:spPr>
          <a:xfrm rot="5400000">
            <a:off x="3460182" y="5163256"/>
            <a:ext cx="172921" cy="1290536"/>
          </a:xfrm>
          <a:prstGeom prst="righ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algn="ctr" defTabSz="457200" latinLnBrk="1" hangingPunct="0"/>
            <a:endParaRPr lang="en-GB" sz="1200">
              <a:solidFill>
                <a:schemeClr val="tx1">
                  <a:lumMod val="50000"/>
                  <a:lumOff val="50000"/>
                </a:schemeClr>
              </a:solidFill>
            </a:endParaRPr>
          </a:p>
        </p:txBody>
      </p:sp>
      <p:sp>
        <p:nvSpPr>
          <p:cNvPr id="81" name="Right Brace 80"/>
          <p:cNvSpPr/>
          <p:nvPr/>
        </p:nvSpPr>
        <p:spPr>
          <a:xfrm rot="5400000">
            <a:off x="5729316" y="4313760"/>
            <a:ext cx="156392" cy="2973000"/>
          </a:xfrm>
          <a:prstGeom prst="righ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defTabSz="457200" latinLnBrk="1" hangingPunct="0"/>
            <a:endParaRPr lang="en-GB" sz="1200">
              <a:solidFill>
                <a:schemeClr val="tx1">
                  <a:lumMod val="50000"/>
                  <a:lumOff val="50000"/>
                </a:schemeClr>
              </a:solidFill>
            </a:endParaRPr>
          </a:p>
        </p:txBody>
      </p:sp>
      <p:sp>
        <p:nvSpPr>
          <p:cNvPr id="82" name="TextBox 81"/>
          <p:cNvSpPr txBox="1"/>
          <p:nvPr/>
        </p:nvSpPr>
        <p:spPr>
          <a:xfrm>
            <a:off x="3011325" y="5887980"/>
            <a:ext cx="1178181" cy="42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algn="ctr" defTabSz="412750" hangingPunct="0"/>
            <a:r>
              <a:rPr lang="en-US" sz="1200" dirty="0">
                <a:solidFill>
                  <a:schemeClr val="tx1">
                    <a:lumMod val="50000"/>
                    <a:lumOff val="50000"/>
                  </a:schemeClr>
                </a:solidFill>
              </a:rPr>
              <a:t>Specific contract</a:t>
            </a:r>
          </a:p>
          <a:p>
            <a:pPr algn="ctr" defTabSz="412750" hangingPunct="0"/>
            <a:r>
              <a:rPr lang="en-US" sz="1200" dirty="0">
                <a:solidFill>
                  <a:schemeClr val="tx1">
                    <a:lumMod val="50000"/>
                    <a:lumOff val="50000"/>
                  </a:schemeClr>
                </a:solidFill>
                <a:latin typeface="Helvetica Neue Medium"/>
                <a:ea typeface="Helvetica Neue Medium"/>
                <a:cs typeface="Helvetica Neue Medium"/>
                <a:sym typeface="Helvetica Neue Medium"/>
              </a:rPr>
              <a:t>Phase 1</a:t>
            </a:r>
            <a:endParaRPr lang="en-GB" sz="1200" dirty="0">
              <a:solidFill>
                <a:schemeClr val="tx1">
                  <a:lumMod val="50000"/>
                  <a:lumOff val="50000"/>
                </a:schemeClr>
              </a:solidFill>
              <a:latin typeface="Helvetica Neue Medium"/>
              <a:ea typeface="Helvetica Neue Medium"/>
              <a:cs typeface="Helvetica Neue Medium"/>
              <a:sym typeface="Helvetica Neue Medium"/>
            </a:endParaRPr>
          </a:p>
        </p:txBody>
      </p:sp>
      <p:sp>
        <p:nvSpPr>
          <p:cNvPr id="83" name="TextBox 82"/>
          <p:cNvSpPr txBox="1"/>
          <p:nvPr/>
        </p:nvSpPr>
        <p:spPr>
          <a:xfrm>
            <a:off x="5287800" y="5878455"/>
            <a:ext cx="1178181" cy="42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defTabSz="412750" hangingPunct="0"/>
            <a:r>
              <a:rPr lang="en-US" sz="1200" dirty="0">
                <a:solidFill>
                  <a:schemeClr val="tx1">
                    <a:lumMod val="50000"/>
                    <a:lumOff val="50000"/>
                  </a:schemeClr>
                </a:solidFill>
              </a:rPr>
              <a:t>Specific contract</a:t>
            </a:r>
          </a:p>
          <a:p>
            <a:pPr defTabSz="412750" hangingPunct="0"/>
            <a:r>
              <a:rPr lang="en-US" sz="1200" dirty="0">
                <a:solidFill>
                  <a:schemeClr val="tx1">
                    <a:lumMod val="50000"/>
                    <a:lumOff val="50000"/>
                  </a:schemeClr>
                </a:solidFill>
                <a:latin typeface="Helvetica Neue Medium"/>
                <a:ea typeface="Helvetica Neue Medium"/>
                <a:cs typeface="Helvetica Neue Medium"/>
                <a:sym typeface="Helvetica Neue Medium"/>
              </a:rPr>
              <a:t>Phase 2</a:t>
            </a:r>
            <a:endParaRPr lang="en-GB" sz="1200" dirty="0">
              <a:solidFill>
                <a:schemeClr val="tx1">
                  <a:lumMod val="50000"/>
                  <a:lumOff val="50000"/>
                </a:schemeClr>
              </a:solidFill>
              <a:latin typeface="Helvetica Neue Medium"/>
              <a:ea typeface="Helvetica Neue Medium"/>
              <a:cs typeface="Helvetica Neue Medium"/>
              <a:sym typeface="Helvetica Neue Medium"/>
            </a:endParaRPr>
          </a:p>
        </p:txBody>
      </p:sp>
      <p:sp>
        <p:nvSpPr>
          <p:cNvPr id="84" name="TextBox 83"/>
          <p:cNvSpPr txBox="1"/>
          <p:nvPr/>
        </p:nvSpPr>
        <p:spPr>
          <a:xfrm>
            <a:off x="5980644" y="4634729"/>
            <a:ext cx="811093" cy="42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387" tIns="25387" rIns="25387" bIns="25387" numCol="1" spcCol="38100" rtlCol="0" anchor="t">
            <a:spAutoFit/>
          </a:bodyPr>
          <a:lstStyle/>
          <a:p>
            <a:pPr defTabSz="412750" hangingPunct="0"/>
            <a:r>
              <a:rPr lang="en-US" sz="1200" dirty="0">
                <a:solidFill>
                  <a:srgbClr val="000000"/>
                </a:solidFill>
                <a:latin typeface="Helvetica Neue Medium"/>
                <a:ea typeface="Helvetica Neue Medium"/>
                <a:cs typeface="Helvetica Neue Medium"/>
                <a:sym typeface="Helvetica Neue Medium"/>
              </a:rPr>
              <a:t>Minimum 3</a:t>
            </a:r>
          </a:p>
          <a:p>
            <a:pPr defTabSz="412750" hangingPunct="0"/>
            <a:r>
              <a:rPr lang="en-US" sz="1200" dirty="0"/>
              <a:t>contractors</a:t>
            </a:r>
            <a:endParaRPr lang="en-GB" sz="1200" dirty="0">
              <a:solidFill>
                <a:srgbClr val="000000"/>
              </a:solidFill>
              <a:latin typeface="Helvetica Neue Medium"/>
              <a:ea typeface="Helvetica Neue Medium"/>
              <a:cs typeface="Helvetica Neue Medium"/>
              <a:sym typeface="Helvetica Neue Medium"/>
            </a:endParaRPr>
          </a:p>
        </p:txBody>
      </p:sp>
      <p:sp>
        <p:nvSpPr>
          <p:cNvPr id="60" name="shape">
            <a:extLst>
              <a:ext uri="{FF2B5EF4-FFF2-40B4-BE49-F238E27FC236}">
                <a16:creationId xmlns:a16="http://schemas.microsoft.com/office/drawing/2014/main" id="{9D677420-83CA-47F2-A53E-F91465C853C5}"/>
              </a:ext>
            </a:extLst>
          </p:cNvPr>
          <p:cNvSpPr/>
          <p:nvPr/>
        </p:nvSpPr>
        <p:spPr>
          <a:xfrm>
            <a:off x="4359020" y="2886136"/>
            <a:ext cx="1149592"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IOTA</a:t>
            </a:r>
            <a:endParaRPr sz="1200" b="1" dirty="0">
              <a:solidFill>
                <a:schemeClr val="tx2">
                  <a:lumMod val="75000"/>
                </a:schemeClr>
              </a:solidFill>
              <a:latin typeface="Helvetica"/>
              <a:ea typeface="Helvetica"/>
              <a:cs typeface="Helvetica"/>
              <a:sym typeface="Helvetica"/>
            </a:endParaRPr>
          </a:p>
        </p:txBody>
      </p:sp>
      <p:sp>
        <p:nvSpPr>
          <p:cNvPr id="63" name="shape">
            <a:extLst>
              <a:ext uri="{FF2B5EF4-FFF2-40B4-BE49-F238E27FC236}">
                <a16:creationId xmlns:a16="http://schemas.microsoft.com/office/drawing/2014/main" id="{287F8810-12A6-4D85-9054-E9192DCE2830}"/>
              </a:ext>
            </a:extLst>
          </p:cNvPr>
          <p:cNvSpPr/>
          <p:nvPr/>
        </p:nvSpPr>
        <p:spPr>
          <a:xfrm>
            <a:off x="4356352" y="3827057"/>
            <a:ext cx="1192984"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DYNE</a:t>
            </a:r>
            <a:endParaRPr sz="1200" b="1" dirty="0">
              <a:solidFill>
                <a:schemeClr val="tx2">
                  <a:lumMod val="75000"/>
                </a:schemeClr>
              </a:solidFill>
              <a:latin typeface="Helvetica"/>
              <a:ea typeface="Helvetica"/>
              <a:cs typeface="Helvetica"/>
              <a:sym typeface="Helvetica"/>
            </a:endParaRPr>
          </a:p>
        </p:txBody>
      </p:sp>
      <p:sp>
        <p:nvSpPr>
          <p:cNvPr id="64" name="shape">
            <a:extLst>
              <a:ext uri="{FF2B5EF4-FFF2-40B4-BE49-F238E27FC236}">
                <a16:creationId xmlns:a16="http://schemas.microsoft.com/office/drawing/2014/main" id="{9FBDA269-6158-448C-9A9D-483A3769C05D}"/>
              </a:ext>
            </a:extLst>
          </p:cNvPr>
          <p:cNvSpPr/>
          <p:nvPr/>
        </p:nvSpPr>
        <p:spPr>
          <a:xfrm>
            <a:off x="4356352" y="4297518"/>
            <a:ext cx="1192984"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ORANGE</a:t>
            </a:r>
            <a:endParaRPr sz="1200" b="1" dirty="0">
              <a:solidFill>
                <a:schemeClr val="tx2">
                  <a:lumMod val="75000"/>
                </a:schemeClr>
              </a:solidFill>
              <a:latin typeface="Helvetica"/>
              <a:ea typeface="Helvetica"/>
              <a:cs typeface="Helvetica"/>
              <a:sym typeface="Helvetica"/>
            </a:endParaRPr>
          </a:p>
        </p:txBody>
      </p:sp>
      <p:sp>
        <p:nvSpPr>
          <p:cNvPr id="65" name="shape">
            <a:extLst>
              <a:ext uri="{FF2B5EF4-FFF2-40B4-BE49-F238E27FC236}">
                <a16:creationId xmlns:a16="http://schemas.microsoft.com/office/drawing/2014/main" id="{7026E6BB-B0E0-43C1-87CA-A78C38681C1B}"/>
              </a:ext>
            </a:extLst>
          </p:cNvPr>
          <p:cNvSpPr/>
          <p:nvPr/>
        </p:nvSpPr>
        <p:spPr>
          <a:xfrm>
            <a:off x="4363783" y="4804397"/>
            <a:ext cx="1242477"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CHROMAWAY</a:t>
            </a:r>
            <a:endParaRPr sz="1200" b="1" dirty="0">
              <a:solidFill>
                <a:schemeClr val="tx2">
                  <a:lumMod val="75000"/>
                </a:schemeClr>
              </a:solidFill>
              <a:latin typeface="Helvetica"/>
              <a:ea typeface="Helvetica"/>
              <a:cs typeface="Helvetica"/>
              <a:sym typeface="Helvetica"/>
            </a:endParaRPr>
          </a:p>
        </p:txBody>
      </p:sp>
      <p:sp>
        <p:nvSpPr>
          <p:cNvPr id="66" name="shape">
            <a:extLst>
              <a:ext uri="{FF2B5EF4-FFF2-40B4-BE49-F238E27FC236}">
                <a16:creationId xmlns:a16="http://schemas.microsoft.com/office/drawing/2014/main" id="{287F8810-12A6-4D85-9054-E9192DCE2830}"/>
              </a:ext>
            </a:extLst>
          </p:cNvPr>
          <p:cNvSpPr/>
          <p:nvPr/>
        </p:nvSpPr>
        <p:spPr>
          <a:xfrm>
            <a:off x="4348493" y="3339633"/>
            <a:ext cx="1208701" cy="345803"/>
          </a:xfrm>
          <a:prstGeom prst="roundRect">
            <a:avLst>
              <a:gd name="adj" fmla="val 50000"/>
            </a:avLst>
          </a:prstGeom>
          <a:solidFill>
            <a:schemeClr val="accent4">
              <a:lumMod val="40000"/>
              <a:lumOff val="60000"/>
            </a:schemeClr>
          </a:solidFill>
          <a:ln w="12700">
            <a:miter lim="400000"/>
          </a:ln>
        </p:spPr>
        <p:txBody>
          <a:bodyPr lIns="60959" rIns="60959" anchor="ctr"/>
          <a:lstStyle/>
          <a:p>
            <a:pPr algn="ctr" defTabSz="1219170" eaLnBrk="0" fontAlgn="base">
              <a:spcBef>
                <a:spcPts val="400"/>
              </a:spcBef>
              <a:spcAft>
                <a:spcPct val="0"/>
              </a:spcAft>
              <a:defRPr/>
            </a:pPr>
            <a:r>
              <a:rPr lang="fr-BE" sz="1200" b="1" dirty="0">
                <a:solidFill>
                  <a:schemeClr val="tx2">
                    <a:lumMod val="75000"/>
                  </a:schemeClr>
                </a:solidFill>
                <a:latin typeface="Helvetica"/>
                <a:ea typeface="Helvetica"/>
                <a:cs typeface="Helvetica"/>
                <a:sym typeface="Helvetica"/>
              </a:rPr>
              <a:t>BILLON</a:t>
            </a:r>
            <a:endParaRPr sz="1200" b="1" dirty="0">
              <a:solidFill>
                <a:schemeClr val="tx2">
                  <a:lumMod val="75000"/>
                </a:schemeClr>
              </a:solidFill>
              <a:latin typeface="Helvetica"/>
              <a:ea typeface="Helvetica"/>
              <a:cs typeface="Helvetica"/>
              <a:sym typeface="Helvetica"/>
            </a:endParaRPr>
          </a:p>
        </p:txBody>
      </p:sp>
    </p:spTree>
    <p:extLst>
      <p:ext uri="{BB962C8B-B14F-4D97-AF65-F5344CB8AC3E}">
        <p14:creationId xmlns:p14="http://schemas.microsoft.com/office/powerpoint/2010/main" val="11006215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2D6E-A34F-457A-967F-020E8382DAE1}"/>
              </a:ext>
            </a:extLst>
          </p:cNvPr>
          <p:cNvSpPr>
            <a:spLocks noGrp="1"/>
          </p:cNvSpPr>
          <p:nvPr>
            <p:ph type="ctrTitle"/>
          </p:nvPr>
        </p:nvSpPr>
        <p:spPr>
          <a:xfrm>
            <a:off x="1358536" y="1829905"/>
            <a:ext cx="3500847" cy="3094791"/>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r>
              <a:rPr lang="en-US" sz="2600" b="1" dirty="0">
                <a:solidFill>
                  <a:schemeClr val="bg1"/>
                </a:solidFill>
              </a:rPr>
              <a:t>2</a:t>
            </a:r>
            <a:r>
              <a:rPr lang="en-US" sz="2600" b="1" kern="1200" dirty="0" smtClean="0">
                <a:solidFill>
                  <a:schemeClr val="bg1"/>
                </a:solidFill>
                <a:latin typeface="+mj-lt"/>
                <a:ea typeface="+mj-ea"/>
                <a:cs typeface="+mj-cs"/>
              </a:rPr>
              <a:t>. </a:t>
            </a:r>
            <a:r>
              <a:rPr lang="en-US" sz="2600" b="1" kern="1200" dirty="0" smtClean="0">
                <a:solidFill>
                  <a:schemeClr val="bg1"/>
                </a:solidFill>
                <a:latin typeface="+mj-lt"/>
                <a:ea typeface="+mj-ea"/>
                <a:cs typeface="+mj-cs"/>
              </a:rPr>
              <a:t>Which IPR approach / techniques were chosen?</a:t>
            </a:r>
            <a:endParaRPr lang="en-US" sz="2600" kern="1200" dirty="0">
              <a:solidFill>
                <a:schemeClr val="bg1"/>
              </a:solidFill>
              <a:latin typeface="+mj-lt"/>
              <a:ea typeface="+mj-ea"/>
              <a:cs typeface="+mj-cs"/>
            </a:endParaRPr>
          </a:p>
        </p:txBody>
      </p:sp>
      <p:pic>
        <p:nvPicPr>
          <p:cNvPr id="3" name="Picture 2"/>
          <p:cNvPicPr>
            <a:picLocks noChangeAspect="1"/>
          </p:cNvPicPr>
          <p:nvPr/>
        </p:nvPicPr>
        <p:blipFill>
          <a:blip r:embed="rId2"/>
          <a:stretch>
            <a:fillRect/>
          </a:stretch>
        </p:blipFill>
        <p:spPr>
          <a:xfrm>
            <a:off x="5447211" y="1068955"/>
            <a:ext cx="5538859" cy="4143125"/>
          </a:xfrm>
          <a:prstGeom prst="rect">
            <a:avLst/>
          </a:prstGeom>
        </p:spPr>
      </p:pic>
    </p:spTree>
    <p:extLst>
      <p:ext uri="{BB962C8B-B14F-4D97-AF65-F5344CB8AC3E}">
        <p14:creationId xmlns:p14="http://schemas.microsoft.com/office/powerpoint/2010/main" val="214600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Overview of </a:t>
            </a:r>
            <a:r>
              <a:rPr lang="en-US" sz="2400" dirty="0" smtClean="0"/>
              <a:t>techniques – Across every step of the procurement</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811976" y="6381594"/>
            <a:ext cx="212472" cy="218173"/>
          </a:xfrm>
        </p:spPr>
        <p:txBody>
          <a:bodyPr/>
          <a:lstStyle/>
          <a:p>
            <a:fld id="{86CB4B4D-7CA3-9044-876B-883B54F8677D}" type="slidenum">
              <a:rPr lang="en-US" smtClean="0"/>
              <a:t>6</a:t>
            </a:fld>
            <a:endParaRPr lang="en-US" dirty="0"/>
          </a:p>
        </p:txBody>
      </p:sp>
      <p:sp>
        <p:nvSpPr>
          <p:cNvPr id="94" name="Rectangle 93"/>
          <p:cNvSpPr/>
          <p:nvPr/>
        </p:nvSpPr>
        <p:spPr>
          <a:xfrm>
            <a:off x="982443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 Placeholder 19"/>
          <p:cNvSpPr>
            <a:spLocks noGrp="1"/>
          </p:cNvSpPr>
          <p:nvPr>
            <p:ph type="body" sz="quarter" idx="4294967295"/>
          </p:nvPr>
        </p:nvSpPr>
        <p:spPr>
          <a:xfrm>
            <a:off x="831846" y="108379"/>
            <a:ext cx="11279900" cy="6175716"/>
          </a:xfrm>
          <a:prstGeom prst="rect">
            <a:avLst/>
          </a:prstGeom>
        </p:spPr>
        <p:txBody>
          <a:bodyPr/>
          <a:lstStyle/>
          <a:p>
            <a:pPr marL="0" indent="0">
              <a:buNone/>
            </a:pPr>
            <a:endParaRPr lang="en-US" sz="2000" dirty="0" smtClean="0"/>
          </a:p>
          <a:p>
            <a:r>
              <a:rPr lang="en-US" sz="2000" dirty="0" smtClean="0">
                <a:solidFill>
                  <a:srgbClr val="035DC1"/>
                </a:solidFill>
              </a:rPr>
              <a:t>Multiple </a:t>
            </a:r>
            <a:r>
              <a:rPr lang="en-US" sz="2000" dirty="0" smtClean="0"/>
              <a:t>sourcing, </a:t>
            </a:r>
            <a:r>
              <a:rPr lang="en-US" sz="2000" dirty="0" smtClean="0">
                <a:solidFill>
                  <a:srgbClr val="035DC1"/>
                </a:solidFill>
              </a:rPr>
              <a:t>phased</a:t>
            </a:r>
            <a:r>
              <a:rPr lang="en-US" sz="2000" dirty="0" smtClean="0"/>
              <a:t> approach, </a:t>
            </a:r>
            <a:r>
              <a:rPr lang="en-US" sz="2000" dirty="0" smtClean="0">
                <a:solidFill>
                  <a:srgbClr val="035DC1"/>
                </a:solidFill>
              </a:rPr>
              <a:t>split</a:t>
            </a:r>
            <a:r>
              <a:rPr lang="en-US" sz="2000" dirty="0" smtClean="0"/>
              <a:t> </a:t>
            </a:r>
            <a:r>
              <a:rPr lang="en-US" sz="2000" dirty="0"/>
              <a:t>from follow-up deployment </a:t>
            </a:r>
            <a:r>
              <a:rPr lang="en-US" sz="2000" dirty="0" smtClean="0"/>
              <a:t>procurements</a:t>
            </a:r>
            <a:endParaRPr lang="en-US" sz="2000" dirty="0" smtClean="0"/>
          </a:p>
          <a:p>
            <a:r>
              <a:rPr lang="en-US" sz="2000" dirty="0" smtClean="0">
                <a:solidFill>
                  <a:srgbClr val="035DC1"/>
                </a:solidFill>
              </a:rPr>
              <a:t>Framework contract </a:t>
            </a:r>
            <a:r>
              <a:rPr lang="en-US" sz="2000" dirty="0" smtClean="0"/>
              <a:t>defined all IPR rights and obligations clearly up front (no negotiation)</a:t>
            </a:r>
          </a:p>
          <a:p>
            <a:r>
              <a:rPr lang="en-US" sz="2000" dirty="0" smtClean="0"/>
              <a:t>A specific </a:t>
            </a:r>
            <a:r>
              <a:rPr lang="en-US" sz="2000" dirty="0" smtClean="0">
                <a:solidFill>
                  <a:srgbClr val="035DC1"/>
                </a:solidFill>
              </a:rPr>
              <a:t>selection criterion </a:t>
            </a:r>
            <a:r>
              <a:rPr lang="en-US" sz="2000" dirty="0" smtClean="0"/>
              <a:t>and </a:t>
            </a:r>
            <a:r>
              <a:rPr lang="en-US" sz="2000" dirty="0" smtClean="0">
                <a:solidFill>
                  <a:srgbClr val="035DC1"/>
                </a:solidFill>
              </a:rPr>
              <a:t>evaluation criterion </a:t>
            </a:r>
            <a:r>
              <a:rPr lang="en-US" sz="2000" dirty="0" smtClean="0"/>
              <a:t>about IPR</a:t>
            </a:r>
            <a:r>
              <a:rPr lang="en-US" sz="2000" dirty="0"/>
              <a:t> </a:t>
            </a:r>
            <a:r>
              <a:rPr lang="en-US" sz="2000" dirty="0" smtClean="0"/>
              <a:t>&amp; commercial viability </a:t>
            </a:r>
          </a:p>
          <a:p>
            <a:pPr>
              <a:spcAft>
                <a:spcPts val="1200"/>
              </a:spcAft>
            </a:pPr>
            <a:r>
              <a:rPr lang="en-US" sz="2000" dirty="0" smtClean="0">
                <a:solidFill>
                  <a:srgbClr val="035DC1"/>
                </a:solidFill>
              </a:rPr>
              <a:t>Technical requirements</a:t>
            </a:r>
          </a:p>
          <a:p>
            <a:pPr lvl="1">
              <a:spcAft>
                <a:spcPts val="800"/>
              </a:spcAft>
            </a:pPr>
            <a:r>
              <a:rPr lang="en-US" sz="1600" dirty="0" smtClean="0"/>
              <a:t>Interoperability </a:t>
            </a:r>
            <a:r>
              <a:rPr lang="en-US" sz="1600" dirty="0"/>
              <a:t>and compliance with </a:t>
            </a:r>
            <a:r>
              <a:rPr lang="en-US" sz="1600" dirty="0" smtClean="0"/>
              <a:t>standards</a:t>
            </a:r>
          </a:p>
          <a:p>
            <a:pPr lvl="1">
              <a:spcAft>
                <a:spcPts val="800"/>
              </a:spcAft>
            </a:pPr>
            <a:r>
              <a:rPr lang="en-US" sz="1600" dirty="0"/>
              <a:t>Compliance with EU regulatory FWs / </a:t>
            </a:r>
            <a:r>
              <a:rPr lang="en-US" sz="1600" dirty="0" smtClean="0"/>
              <a:t>certifications (e.g. NIS, GDPR) </a:t>
            </a:r>
            <a:r>
              <a:rPr lang="en-US" sz="1600" dirty="0"/>
              <a:t>and EU ambitions (e.g. EU green deal target</a:t>
            </a:r>
            <a:r>
              <a:rPr lang="en-US" sz="1600" dirty="0" smtClean="0"/>
              <a:t>)</a:t>
            </a:r>
          </a:p>
          <a:p>
            <a:pPr lvl="1"/>
            <a:r>
              <a:rPr lang="en-US" sz="1600" dirty="0" smtClean="0"/>
              <a:t>Publication </a:t>
            </a:r>
            <a:r>
              <a:rPr lang="en-US" sz="1600" dirty="0"/>
              <a:t>and active contribution to </a:t>
            </a:r>
            <a:r>
              <a:rPr lang="en-US" sz="1600" dirty="0" smtClean="0"/>
              <a:t>standardization by suppliers</a:t>
            </a:r>
          </a:p>
          <a:p>
            <a:r>
              <a:rPr lang="en-US" sz="2000" dirty="0" smtClean="0"/>
              <a:t>Financial offer: </a:t>
            </a:r>
            <a:r>
              <a:rPr lang="en-US" sz="2000" dirty="0" smtClean="0">
                <a:solidFill>
                  <a:srgbClr val="035DC1"/>
                </a:solidFill>
              </a:rPr>
              <a:t>Price reduction</a:t>
            </a:r>
            <a:r>
              <a:rPr lang="en-US" sz="2000" dirty="0" smtClean="0"/>
              <a:t> for procurement of R&amp;D and for follow-up deployment</a:t>
            </a:r>
          </a:p>
          <a:p>
            <a:r>
              <a:rPr lang="en-US" sz="2000" dirty="0" smtClean="0"/>
              <a:t>Admin offer: </a:t>
            </a:r>
            <a:r>
              <a:rPr lang="en-US" sz="2000" dirty="0" smtClean="0">
                <a:solidFill>
                  <a:srgbClr val="035DC1"/>
                </a:solidFill>
              </a:rPr>
              <a:t>Declaration of background IPR </a:t>
            </a:r>
            <a:r>
              <a:rPr lang="en-US" sz="2000" dirty="0" smtClean="0"/>
              <a:t>(updated at every phase)</a:t>
            </a:r>
          </a:p>
          <a:p>
            <a:r>
              <a:rPr lang="en-US" sz="2000" dirty="0" smtClean="0">
                <a:solidFill>
                  <a:srgbClr val="035DC1"/>
                </a:solidFill>
              </a:rPr>
              <a:t>End of phase deliverables</a:t>
            </a:r>
            <a:r>
              <a:rPr lang="en-US" sz="2000" dirty="0" smtClean="0"/>
              <a:t>: Assessed also based on realization of </a:t>
            </a:r>
            <a:r>
              <a:rPr lang="en-US" sz="2000" dirty="0" err="1" smtClean="0"/>
              <a:t>commercialisation</a:t>
            </a:r>
            <a:r>
              <a:rPr lang="en-US" sz="2000" dirty="0" smtClean="0"/>
              <a:t> &amp; IPR plan</a:t>
            </a:r>
            <a:endParaRPr lang="en-US" sz="2000" dirty="0" smtClean="0"/>
          </a:p>
          <a:p>
            <a:r>
              <a:rPr lang="en-US" sz="2000" dirty="0" smtClean="0">
                <a:solidFill>
                  <a:srgbClr val="035DC1"/>
                </a:solidFill>
              </a:rPr>
              <a:t>Restricted </a:t>
            </a:r>
            <a:r>
              <a:rPr lang="en-US" sz="2000" dirty="0" smtClean="0">
                <a:solidFill>
                  <a:srgbClr val="035DC1"/>
                </a:solidFill>
              </a:rPr>
              <a:t>access </a:t>
            </a:r>
            <a:r>
              <a:rPr lang="en-US" sz="2000" dirty="0" smtClean="0"/>
              <a:t>to the </a:t>
            </a:r>
            <a:r>
              <a:rPr lang="en-US" sz="2000" dirty="0" smtClean="0"/>
              <a:t>procurement</a:t>
            </a:r>
            <a:r>
              <a:rPr lang="en-US" sz="2000" dirty="0" smtClean="0"/>
              <a:t>, </a:t>
            </a:r>
            <a:r>
              <a:rPr lang="en-US" sz="2000" dirty="0" smtClean="0">
                <a:solidFill>
                  <a:srgbClr val="035DC1"/>
                </a:solidFill>
              </a:rPr>
              <a:t>p</a:t>
            </a:r>
            <a:r>
              <a:rPr lang="en-US" sz="2000" dirty="0" smtClean="0">
                <a:solidFill>
                  <a:srgbClr val="035DC1"/>
                </a:solidFill>
              </a:rPr>
              <a:t>lace </a:t>
            </a:r>
            <a:r>
              <a:rPr lang="en-US" sz="2000" dirty="0" smtClean="0">
                <a:solidFill>
                  <a:srgbClr val="035DC1"/>
                </a:solidFill>
              </a:rPr>
              <a:t>of performance </a:t>
            </a:r>
            <a:r>
              <a:rPr lang="en-US" sz="2000" dirty="0" smtClean="0"/>
              <a:t>conditions, </a:t>
            </a:r>
            <a:r>
              <a:rPr lang="en-US" sz="2000" dirty="0" smtClean="0">
                <a:solidFill>
                  <a:srgbClr val="035DC1"/>
                </a:solidFill>
              </a:rPr>
              <a:t>d</a:t>
            </a:r>
            <a:r>
              <a:rPr lang="en-US" sz="2000" dirty="0" smtClean="0">
                <a:solidFill>
                  <a:srgbClr val="035DC1"/>
                </a:solidFill>
              </a:rPr>
              <a:t>ata </a:t>
            </a:r>
            <a:r>
              <a:rPr lang="en-US" sz="2000" dirty="0">
                <a:solidFill>
                  <a:srgbClr val="035DC1"/>
                </a:solidFill>
              </a:rPr>
              <a:t>processing </a:t>
            </a:r>
            <a:r>
              <a:rPr lang="en-US" sz="2000" dirty="0"/>
              <a:t>in </a:t>
            </a:r>
            <a:r>
              <a:rPr lang="en-US" sz="2000" dirty="0" smtClean="0"/>
              <a:t>EEA</a:t>
            </a:r>
          </a:p>
          <a:p>
            <a:r>
              <a:rPr lang="en-US" sz="2000" dirty="0" smtClean="0"/>
              <a:t>Continued implementation / follow-up of IPR obligations </a:t>
            </a:r>
            <a:r>
              <a:rPr lang="en-US" sz="2000" dirty="0" smtClean="0">
                <a:solidFill>
                  <a:srgbClr val="035DC1"/>
                </a:solidFill>
              </a:rPr>
              <a:t>after the PCP </a:t>
            </a:r>
            <a:r>
              <a:rPr lang="en-US" sz="2000" dirty="0" smtClean="0"/>
              <a:t>ends</a:t>
            </a:r>
            <a:endParaRPr lang="en-US" sz="2000" dirty="0"/>
          </a:p>
          <a:p>
            <a:pPr marL="0" indent="0">
              <a:spcAft>
                <a:spcPts val="2400"/>
              </a:spcAft>
              <a:buNone/>
            </a:pPr>
            <a:endParaRPr lang="en-GB" sz="1867" dirty="0"/>
          </a:p>
        </p:txBody>
      </p:sp>
    </p:spTree>
    <p:extLst>
      <p:ext uri="{BB962C8B-B14F-4D97-AF65-F5344CB8AC3E}">
        <p14:creationId xmlns:p14="http://schemas.microsoft.com/office/powerpoint/2010/main" val="8788167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43196"/>
            <a:ext cx="11602974" cy="49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Overview of </a:t>
            </a:r>
            <a:r>
              <a:rPr lang="en-US" sz="2400" dirty="0" smtClean="0"/>
              <a:t>techniques – Division of IPR rights</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811976" y="6381594"/>
            <a:ext cx="212472" cy="218173"/>
          </a:xfrm>
        </p:spPr>
        <p:txBody>
          <a:bodyPr/>
          <a:lstStyle/>
          <a:p>
            <a:fld id="{86CB4B4D-7CA3-9044-876B-883B54F8677D}" type="slidenum">
              <a:rPr lang="en-US" smtClean="0"/>
              <a:t>7</a:t>
            </a:fld>
            <a:endParaRPr lang="en-US" dirty="0"/>
          </a:p>
        </p:txBody>
      </p:sp>
      <p:sp>
        <p:nvSpPr>
          <p:cNvPr id="94" name="Rectangle 93"/>
          <p:cNvSpPr/>
          <p:nvPr/>
        </p:nvSpPr>
        <p:spPr>
          <a:xfrm>
            <a:off x="9802807" y="6085163"/>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763255" y="3305908"/>
            <a:ext cx="4010092" cy="646331"/>
          </a:xfrm>
          <a:prstGeom prst="rect">
            <a:avLst/>
          </a:prstGeom>
          <a:noFill/>
          <a:ln>
            <a:solidFill>
              <a:schemeClr val="accent1"/>
            </a:solidFill>
          </a:ln>
        </p:spPr>
        <p:txBody>
          <a:bodyPr wrap="square" rtlCol="0">
            <a:spAutoFit/>
          </a:bodyPr>
          <a:lstStyle/>
          <a:p>
            <a:r>
              <a:rPr lang="en-US" dirty="0" smtClean="0"/>
              <a:t>With clearly defined consequences </a:t>
            </a:r>
          </a:p>
          <a:p>
            <a:r>
              <a:rPr lang="en-US" dirty="0" smtClean="0"/>
              <a:t>in case of</a:t>
            </a:r>
            <a:r>
              <a:rPr lang="en-US" dirty="0"/>
              <a:t> </a:t>
            </a:r>
            <a:r>
              <a:rPr lang="en-US" dirty="0" smtClean="0"/>
              <a:t>non-compliance</a:t>
            </a:r>
            <a:endParaRPr lang="en-GB" dirty="0"/>
          </a:p>
        </p:txBody>
      </p:sp>
      <p:sp>
        <p:nvSpPr>
          <p:cNvPr id="87" name="Text Placeholder 19"/>
          <p:cNvSpPr>
            <a:spLocks noGrp="1"/>
          </p:cNvSpPr>
          <p:nvPr>
            <p:ph type="body" sz="quarter" idx="4294967295"/>
          </p:nvPr>
        </p:nvSpPr>
        <p:spPr>
          <a:xfrm>
            <a:off x="777048" y="682284"/>
            <a:ext cx="11378376" cy="6175716"/>
          </a:xfrm>
          <a:prstGeom prst="rect">
            <a:avLst/>
          </a:prstGeom>
        </p:spPr>
        <p:txBody>
          <a:bodyPr/>
          <a:lstStyle/>
          <a:p>
            <a:pPr marL="0" indent="0">
              <a:spcAft>
                <a:spcPts val="2400"/>
              </a:spcAft>
              <a:buNone/>
            </a:pPr>
            <a:r>
              <a:rPr lang="en-US" sz="1867" b="1" dirty="0" smtClean="0"/>
              <a:t>EU </a:t>
            </a:r>
            <a:r>
              <a:rPr lang="en-US" sz="1867" b="1" dirty="0" err="1" smtClean="0"/>
              <a:t>Blockchain</a:t>
            </a:r>
            <a:r>
              <a:rPr lang="en-US" sz="1867" b="1" dirty="0" smtClean="0"/>
              <a:t> PCP implements recommendation of </a:t>
            </a:r>
            <a:r>
              <a:rPr lang="en-US" sz="1867" b="1" dirty="0" smtClean="0">
                <a:hlinkClick r:id="rId3"/>
              </a:rPr>
              <a:t>EU IPR action plan</a:t>
            </a:r>
            <a:r>
              <a:rPr lang="en-US" sz="1867" b="1" dirty="0" smtClean="0"/>
              <a:t> to leave IPR ownership with contractors, assigning / dividing IPR related rights based on who can / will best exploit them</a:t>
            </a:r>
            <a:endParaRPr lang="en-US" sz="1867" b="1" dirty="0"/>
          </a:p>
          <a:p>
            <a:r>
              <a:rPr lang="en-US" sz="2000" dirty="0" smtClean="0">
                <a:solidFill>
                  <a:srgbClr val="035DC1"/>
                </a:solidFill>
              </a:rPr>
              <a:t>PCP </a:t>
            </a:r>
            <a:r>
              <a:rPr lang="en-US" sz="2000" dirty="0">
                <a:solidFill>
                  <a:srgbClr val="035DC1"/>
                </a:solidFill>
              </a:rPr>
              <a:t>contractors keep ownership of their IPR (background &amp; foreground)</a:t>
            </a:r>
          </a:p>
          <a:p>
            <a:pPr lvl="1"/>
            <a:r>
              <a:rPr lang="en-US" sz="1600" dirty="0"/>
              <a:t>Comes with responsibility to protect, manage, </a:t>
            </a:r>
            <a:r>
              <a:rPr lang="en-US" sz="1600" dirty="0" smtClean="0"/>
              <a:t>defend IPR and to </a:t>
            </a:r>
            <a:r>
              <a:rPr lang="en-US" sz="1600" dirty="0" err="1" smtClean="0"/>
              <a:t>commercialise</a:t>
            </a:r>
            <a:r>
              <a:rPr lang="en-US" sz="1600" dirty="0" smtClean="0"/>
              <a:t> the results / solutions</a:t>
            </a:r>
          </a:p>
          <a:p>
            <a:pPr lvl="1"/>
            <a:r>
              <a:rPr lang="en-US" sz="1600" dirty="0" smtClean="0"/>
              <a:t>Comes with strategic autonomy obligations: Obligation to locate the majority of the R&amp;D (during PCP) and the majority of the </a:t>
            </a:r>
            <a:r>
              <a:rPr lang="en-US" sz="1600" dirty="0" err="1" smtClean="0"/>
              <a:t>commercialisation</a:t>
            </a:r>
            <a:r>
              <a:rPr lang="en-US" sz="1600" dirty="0" smtClean="0"/>
              <a:t> of solutions (including also later after the PCP) in Europe</a:t>
            </a:r>
          </a:p>
          <a:p>
            <a:r>
              <a:rPr lang="en-US" sz="2000" dirty="0" smtClean="0">
                <a:solidFill>
                  <a:srgbClr val="035DC1"/>
                </a:solidFill>
              </a:rPr>
              <a:t>EC obtains rights securing ‘freedom to operate’</a:t>
            </a:r>
            <a:r>
              <a:rPr lang="en-US" sz="2000" dirty="0" smtClean="0"/>
              <a:t>:</a:t>
            </a:r>
            <a:endParaRPr lang="en-US" sz="2000" dirty="0"/>
          </a:p>
          <a:p>
            <a:pPr lvl="1"/>
            <a:r>
              <a:rPr lang="en-US" sz="1600" dirty="0"/>
              <a:t>License free </a:t>
            </a:r>
            <a:r>
              <a:rPr lang="en-US" sz="1600" dirty="0" smtClean="0"/>
              <a:t>rights (EC + EBSI countries) </a:t>
            </a:r>
            <a:r>
              <a:rPr lang="en-US" sz="1600" dirty="0"/>
              <a:t>to use the PCP </a:t>
            </a:r>
            <a:r>
              <a:rPr lang="en-US" sz="1600" dirty="0" smtClean="0"/>
              <a:t>results, </a:t>
            </a:r>
            <a:r>
              <a:rPr lang="en-US" sz="1600" dirty="0"/>
              <a:t>access </a:t>
            </a:r>
            <a:r>
              <a:rPr lang="en-US" sz="1600" dirty="0" smtClean="0"/>
              <a:t>to background on fair / reasonable terms</a:t>
            </a:r>
            <a:endParaRPr lang="en-US" sz="1600" dirty="0"/>
          </a:p>
          <a:p>
            <a:pPr lvl="1"/>
            <a:r>
              <a:rPr lang="en-US" sz="1600" dirty="0"/>
              <a:t>Rights to (require) licensing to 3rd parties (e.g. </a:t>
            </a:r>
            <a:r>
              <a:rPr lang="en-US" sz="1600" dirty="0" smtClean="0"/>
              <a:t>to other </a:t>
            </a:r>
            <a:r>
              <a:rPr lang="en-US" sz="1600" dirty="0"/>
              <a:t>contractors working for EC / EBSI countries</a:t>
            </a:r>
            <a:r>
              <a:rPr lang="en-US" sz="1600" dirty="0" smtClean="0"/>
              <a:t>)</a:t>
            </a:r>
          </a:p>
          <a:p>
            <a:pPr lvl="1"/>
            <a:r>
              <a:rPr lang="en-US" sz="1600" dirty="0" smtClean="0"/>
              <a:t>Right to </a:t>
            </a:r>
            <a:r>
              <a:rPr lang="en-US" sz="1600" dirty="0"/>
              <a:t>call back IPR ownership in case of non-</a:t>
            </a:r>
            <a:r>
              <a:rPr lang="en-US" sz="1600" dirty="0" err="1"/>
              <a:t>commercialisation</a:t>
            </a:r>
            <a:r>
              <a:rPr lang="en-US" sz="1600" dirty="0"/>
              <a:t>, </a:t>
            </a:r>
            <a:r>
              <a:rPr lang="en-US" sz="1600" dirty="0" smtClean="0"/>
              <a:t>abusing results </a:t>
            </a:r>
            <a:r>
              <a:rPr lang="en-US" sz="1600" dirty="0"/>
              <a:t>against public interest or </a:t>
            </a:r>
            <a:r>
              <a:rPr lang="en-US" sz="1600" dirty="0" smtClean="0"/>
              <a:t>strategic </a:t>
            </a:r>
            <a:r>
              <a:rPr lang="en-US" sz="1600" dirty="0"/>
              <a:t>autonomy / security </a:t>
            </a:r>
            <a:r>
              <a:rPr lang="en-US" sz="1600" dirty="0" smtClean="0"/>
              <a:t>concerns (e.g. in case of merger with / takeover by non-Europe established / controlled entity)</a:t>
            </a:r>
          </a:p>
          <a:p>
            <a:pPr lvl="1"/>
            <a:r>
              <a:rPr lang="en-US" sz="1600" dirty="0" smtClean="0"/>
              <a:t>Right to not forbid the transfer or exclusive licensing of IPR to </a:t>
            </a:r>
            <a:r>
              <a:rPr lang="en-US" sz="1600" dirty="0"/>
              <a:t>non-Europe established / controlled </a:t>
            </a:r>
            <a:r>
              <a:rPr lang="en-US" sz="1600" dirty="0" smtClean="0"/>
              <a:t>entities </a:t>
            </a:r>
          </a:p>
          <a:p>
            <a:pPr lvl="1"/>
            <a:endParaRPr lang="en-US" sz="1600" dirty="0"/>
          </a:p>
        </p:txBody>
      </p:sp>
      <p:sp>
        <p:nvSpPr>
          <p:cNvPr id="6" name="Rectangle 5"/>
          <p:cNvSpPr/>
          <p:nvPr/>
        </p:nvSpPr>
        <p:spPr>
          <a:xfrm>
            <a:off x="661182" y="682284"/>
            <a:ext cx="11363266" cy="780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31940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Main Benefits">
            <a:extLst>
              <a:ext uri="{FF2B5EF4-FFF2-40B4-BE49-F238E27FC236}">
                <a16:creationId xmlns:a16="http://schemas.microsoft.com/office/drawing/2014/main" id="{F9480B3C-EC38-4E70-8762-499AA452063C}"/>
              </a:ext>
            </a:extLst>
          </p:cNvPr>
          <p:cNvSpPr txBox="1"/>
          <p:nvPr/>
        </p:nvSpPr>
        <p:spPr>
          <a:xfrm>
            <a:off x="552450" y="-19697"/>
            <a:ext cx="11602974" cy="44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anchor="ctr">
            <a:spAutoFit/>
          </a:bodyPr>
          <a:lstStyle>
            <a:lvl1pPr algn="l">
              <a:lnSpc>
                <a:spcPct val="120000"/>
              </a:lnSpc>
              <a:defRPr sz="5500" b="1">
                <a:solidFill>
                  <a:srgbClr val="033860"/>
                </a:solidFill>
                <a:latin typeface="Verdana"/>
                <a:ea typeface="Verdana"/>
                <a:cs typeface="Verdana"/>
                <a:sym typeface="Verdana"/>
              </a:defRPr>
            </a:lvl1pPr>
          </a:lstStyle>
          <a:p>
            <a:r>
              <a:rPr lang="en-US" sz="2400" dirty="0" smtClean="0"/>
              <a:t>Objectives achieved?</a:t>
            </a:r>
            <a:endParaRPr sz="2400" dirty="0"/>
          </a:p>
        </p:txBody>
      </p:sp>
      <p:sp>
        <p:nvSpPr>
          <p:cNvPr id="50" name="Straight Connector 3">
            <a:extLst>
              <a:ext uri="{FF2B5EF4-FFF2-40B4-BE49-F238E27FC236}">
                <a16:creationId xmlns:a16="http://schemas.microsoft.com/office/drawing/2014/main" id="{1F8C127F-0CC4-4649-A4BA-36704D58575F}"/>
              </a:ext>
            </a:extLst>
          </p:cNvPr>
          <p:cNvSpPr/>
          <p:nvPr/>
        </p:nvSpPr>
        <p:spPr>
          <a:xfrm>
            <a:off x="511720" y="422741"/>
            <a:ext cx="1245961" cy="1"/>
          </a:xfrm>
          <a:prstGeom prst="line">
            <a:avLst/>
          </a:prstGeom>
          <a:ln w="76200">
            <a:solidFill>
              <a:srgbClr val="FFCD00"/>
            </a:solidFill>
            <a:miter lim="400000"/>
          </a:ln>
        </p:spPr>
        <p:txBody>
          <a:bodyPr lIns="22859" tIns="22859" rIns="22859" bIns="22859"/>
          <a:lstStyle/>
          <a:p>
            <a:endParaRPr sz="900"/>
          </a:p>
        </p:txBody>
      </p:sp>
      <p:sp>
        <p:nvSpPr>
          <p:cNvPr id="2" name="Slide Number Placeholder 1">
            <a:extLst>
              <a:ext uri="{FF2B5EF4-FFF2-40B4-BE49-F238E27FC236}">
                <a16:creationId xmlns:a16="http://schemas.microsoft.com/office/drawing/2014/main" id="{FFEA775B-F8EA-4ECF-B2D8-2E6F43EA42FE}"/>
              </a:ext>
            </a:extLst>
          </p:cNvPr>
          <p:cNvSpPr>
            <a:spLocks noGrp="1"/>
          </p:cNvSpPr>
          <p:nvPr>
            <p:ph type="sldNum" sz="quarter" idx="2"/>
          </p:nvPr>
        </p:nvSpPr>
        <p:spPr>
          <a:xfrm>
            <a:off x="11811976" y="6381594"/>
            <a:ext cx="212472" cy="218173"/>
          </a:xfrm>
        </p:spPr>
        <p:txBody>
          <a:bodyPr/>
          <a:lstStyle/>
          <a:p>
            <a:fld id="{86CB4B4D-7CA3-9044-876B-883B54F8677D}" type="slidenum">
              <a:rPr lang="en-US" smtClean="0"/>
              <a:t>8</a:t>
            </a:fld>
            <a:endParaRPr lang="en-US" dirty="0"/>
          </a:p>
        </p:txBody>
      </p:sp>
      <p:sp>
        <p:nvSpPr>
          <p:cNvPr id="87" name="Text Placeholder 19"/>
          <p:cNvSpPr>
            <a:spLocks noGrp="1"/>
          </p:cNvSpPr>
          <p:nvPr>
            <p:ph type="body" sz="quarter" idx="4294967295"/>
          </p:nvPr>
        </p:nvSpPr>
        <p:spPr>
          <a:xfrm>
            <a:off x="1015262" y="204037"/>
            <a:ext cx="11279900" cy="6175716"/>
          </a:xfrm>
          <a:prstGeom prst="rect">
            <a:avLst/>
          </a:prstGeom>
        </p:spPr>
        <p:txBody>
          <a:bodyPr/>
          <a:lstStyle/>
          <a:p>
            <a:pPr marL="457189" indent="-457189">
              <a:spcAft>
                <a:spcPts val="2400"/>
              </a:spcAft>
              <a:buFont typeface="+mj-lt"/>
              <a:buAutoNum type="arabicPeriod"/>
            </a:pPr>
            <a:endParaRPr lang="en-US" sz="1867" dirty="0"/>
          </a:p>
          <a:p>
            <a:r>
              <a:rPr lang="en-US" sz="2000" dirty="0"/>
              <a:t>Get rid of supplier / technology lock-in</a:t>
            </a:r>
          </a:p>
          <a:p>
            <a:r>
              <a:rPr lang="en-US" sz="2000" dirty="0"/>
              <a:t>Open up the market to innovative / small </a:t>
            </a:r>
            <a:r>
              <a:rPr lang="en-US" sz="2000" dirty="0" smtClean="0"/>
              <a:t>companies</a:t>
            </a:r>
            <a:endParaRPr lang="en-US" sz="2000" dirty="0" smtClean="0"/>
          </a:p>
          <a:p>
            <a:r>
              <a:rPr lang="en-US" sz="2000" dirty="0" smtClean="0"/>
              <a:t>Attract </a:t>
            </a:r>
            <a:r>
              <a:rPr lang="en-US" sz="2000" dirty="0" smtClean="0"/>
              <a:t>more, higher quality offers</a:t>
            </a:r>
          </a:p>
          <a:p>
            <a:r>
              <a:rPr lang="en-US" sz="2000" dirty="0" smtClean="0"/>
              <a:t>Lower </a:t>
            </a:r>
            <a:r>
              <a:rPr lang="en-US" sz="2000" dirty="0" smtClean="0"/>
              <a:t>risk </a:t>
            </a:r>
            <a:r>
              <a:rPr lang="en-US" sz="2000" dirty="0" smtClean="0"/>
              <a:t>&amp;</a:t>
            </a:r>
            <a:r>
              <a:rPr lang="en-US" sz="2000" dirty="0" smtClean="0"/>
              <a:t> </a:t>
            </a:r>
            <a:r>
              <a:rPr lang="en-US" sz="2000" dirty="0" smtClean="0"/>
              <a:t>price to buy innovation</a:t>
            </a:r>
          </a:p>
          <a:p>
            <a:r>
              <a:rPr lang="en-US" sz="2000" dirty="0" smtClean="0"/>
              <a:t>Ensure ‘freedom to operate’ for EC and EBSI member countries</a:t>
            </a:r>
          </a:p>
          <a:p>
            <a:r>
              <a:rPr lang="en-US" sz="2000" dirty="0" smtClean="0"/>
              <a:t>Stimulate </a:t>
            </a:r>
            <a:r>
              <a:rPr lang="en-US" sz="2000" dirty="0"/>
              <a:t>wide </a:t>
            </a:r>
            <a:r>
              <a:rPr lang="en-US" sz="2000" dirty="0" err="1" smtClean="0"/>
              <a:t>commercialisation</a:t>
            </a:r>
            <a:endParaRPr lang="en-US" sz="2000" dirty="0" smtClean="0"/>
          </a:p>
          <a:p>
            <a:r>
              <a:rPr lang="en-US" sz="2000" dirty="0" smtClean="0"/>
              <a:t>Strengthen </a:t>
            </a:r>
            <a:r>
              <a:rPr lang="en-US" sz="2000" dirty="0"/>
              <a:t>EU strategic </a:t>
            </a:r>
            <a:r>
              <a:rPr lang="en-US" sz="2000" dirty="0" smtClean="0"/>
              <a:t>autonomy &amp; resilience</a:t>
            </a:r>
            <a:endParaRPr lang="en-US" sz="2000" dirty="0"/>
          </a:p>
          <a:p>
            <a:pPr marL="0" indent="0">
              <a:spcAft>
                <a:spcPts val="2400"/>
              </a:spcAft>
              <a:buNone/>
            </a:pPr>
            <a:endParaRPr lang="en-GB" sz="1867" dirty="0"/>
          </a:p>
        </p:txBody>
      </p:sp>
      <p:sp>
        <p:nvSpPr>
          <p:cNvPr id="94" name="Rectangle 93"/>
          <p:cNvSpPr/>
          <p:nvPr/>
        </p:nvSpPr>
        <p:spPr>
          <a:xfrm>
            <a:off x="9824437" y="5964701"/>
            <a:ext cx="1948910" cy="59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2451" y="4937763"/>
            <a:ext cx="10926786" cy="1292662"/>
          </a:xfrm>
          <a:prstGeom prst="rect">
            <a:avLst/>
          </a:prstGeom>
          <a:noFill/>
          <a:ln>
            <a:solidFill>
              <a:schemeClr val="accent1"/>
            </a:solidFill>
          </a:ln>
        </p:spPr>
        <p:txBody>
          <a:bodyPr wrap="square" rtlCol="0">
            <a:spAutoFit/>
          </a:bodyPr>
          <a:lstStyle/>
          <a:p>
            <a:endParaRPr lang="en-US" sz="800" dirty="0" smtClean="0"/>
          </a:p>
          <a:p>
            <a:pPr marL="285750" indent="-285750">
              <a:buFont typeface="Wingdings" panose="05000000000000000000" pitchFamily="2" charset="2"/>
              <a:buChar char="Ø"/>
            </a:pPr>
            <a:r>
              <a:rPr lang="en-US" dirty="0" smtClean="0"/>
              <a:t>Need to start as early as </a:t>
            </a:r>
            <a:r>
              <a:rPr lang="en-US" dirty="0"/>
              <a:t>possible to </a:t>
            </a:r>
            <a:r>
              <a:rPr lang="en-US" dirty="0" smtClean="0"/>
              <a:t>achieve all that </a:t>
            </a:r>
            <a:r>
              <a:rPr lang="en-US" dirty="0"/>
              <a:t>(R&amp;D stage) </a:t>
            </a:r>
            <a:endParaRPr lang="en-US" dirty="0" smtClean="0"/>
          </a:p>
          <a:p>
            <a:endParaRPr lang="en-US" sz="800" dirty="0" smtClean="0"/>
          </a:p>
          <a:p>
            <a:pPr marL="285750" indent="-285750">
              <a:buFont typeface="Wingdings" panose="05000000000000000000" pitchFamily="2" charset="2"/>
              <a:buChar char="Ø"/>
            </a:pPr>
            <a:r>
              <a:rPr lang="en-US" dirty="0" smtClean="0"/>
              <a:t>Advantage of using PCP: PCP falls outside of international procurement agreements (WTO </a:t>
            </a:r>
            <a:r>
              <a:rPr lang="en-US" dirty="0" err="1" smtClean="0"/>
              <a:t>etc</a:t>
            </a:r>
            <a:r>
              <a:rPr lang="en-US" dirty="0" smtClean="0"/>
              <a:t>)                               	 It was possible to use more advanced / far-reaching measures to reinforce European position</a:t>
            </a:r>
          </a:p>
          <a:p>
            <a:pPr marL="285750" indent="-285750">
              <a:buFont typeface="Wingdings" panose="05000000000000000000" pitchFamily="2" charset="2"/>
              <a:buChar char="Ø"/>
            </a:pPr>
            <a:endParaRPr lang="en-GB" sz="800" dirty="0"/>
          </a:p>
        </p:txBody>
      </p:sp>
      <p:sp>
        <p:nvSpPr>
          <p:cNvPr id="4" name="TextBox 3"/>
          <p:cNvSpPr txBox="1"/>
          <p:nvPr/>
        </p:nvSpPr>
        <p:spPr>
          <a:xfrm>
            <a:off x="5847031" y="801857"/>
            <a:ext cx="5808000" cy="369332"/>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Min 3 solutions meeting requirements at end of PCP</a:t>
            </a:r>
            <a:endParaRPr lang="en-GB" dirty="0">
              <a:solidFill>
                <a:srgbClr val="035DC1"/>
              </a:solidFill>
            </a:endParaRPr>
          </a:p>
        </p:txBody>
      </p:sp>
      <p:sp>
        <p:nvSpPr>
          <p:cNvPr id="10" name="TextBox 9"/>
          <p:cNvSpPr txBox="1"/>
          <p:nvPr/>
        </p:nvSpPr>
        <p:spPr>
          <a:xfrm>
            <a:off x="7168161" y="1378996"/>
            <a:ext cx="4730782" cy="369332"/>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6 out of 7 contractors are SMEs / startups</a:t>
            </a:r>
            <a:endParaRPr lang="en-GB" dirty="0">
              <a:solidFill>
                <a:srgbClr val="035DC1"/>
              </a:solidFill>
            </a:endParaRPr>
          </a:p>
        </p:txBody>
      </p:sp>
      <p:sp>
        <p:nvSpPr>
          <p:cNvPr id="11" name="TextBox 10"/>
          <p:cNvSpPr txBox="1"/>
          <p:nvPr/>
        </p:nvSpPr>
        <p:spPr>
          <a:xfrm>
            <a:off x="5174595" y="1824818"/>
            <a:ext cx="5624297" cy="369332"/>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35 offers received, enabling many new capabilities</a:t>
            </a:r>
            <a:endParaRPr lang="en-GB" dirty="0">
              <a:solidFill>
                <a:srgbClr val="035DC1"/>
              </a:solidFill>
            </a:endParaRPr>
          </a:p>
        </p:txBody>
      </p:sp>
      <p:sp>
        <p:nvSpPr>
          <p:cNvPr id="12" name="TextBox 11"/>
          <p:cNvSpPr txBox="1"/>
          <p:nvPr/>
        </p:nvSpPr>
        <p:spPr>
          <a:xfrm>
            <a:off x="5533098" y="2256573"/>
            <a:ext cx="6622326" cy="646331"/>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50% price reduction on R&amp;D contracts</a:t>
            </a:r>
          </a:p>
          <a:p>
            <a:r>
              <a:rPr lang="en-US" dirty="0">
                <a:solidFill>
                  <a:srgbClr val="035DC1"/>
                </a:solidFill>
              </a:rPr>
              <a:t>F</a:t>
            </a:r>
            <a:r>
              <a:rPr lang="en-US" dirty="0" smtClean="0">
                <a:solidFill>
                  <a:srgbClr val="035DC1"/>
                </a:solidFill>
              </a:rPr>
              <a:t>ollow-up deployments cheaper: no cost for licenses on results</a:t>
            </a:r>
            <a:endParaRPr lang="en-GB" dirty="0">
              <a:solidFill>
                <a:srgbClr val="035DC1"/>
              </a:solidFill>
            </a:endParaRPr>
          </a:p>
        </p:txBody>
      </p:sp>
      <p:sp>
        <p:nvSpPr>
          <p:cNvPr id="14" name="TextBox 13"/>
          <p:cNvSpPr txBox="1"/>
          <p:nvPr/>
        </p:nvSpPr>
        <p:spPr>
          <a:xfrm>
            <a:off x="5327914" y="3376620"/>
            <a:ext cx="6295313" cy="646331"/>
          </a:xfrm>
          <a:prstGeom prst="rect">
            <a:avLst/>
          </a:prstGeom>
          <a:noFill/>
        </p:spPr>
        <p:txBody>
          <a:bodyPr wrap="none" rtlCol="0">
            <a:spAutoFit/>
          </a:bodyPr>
          <a:lstStyle/>
          <a:p>
            <a:pPr marL="285750" indent="-285750">
              <a:buFont typeface="Wingdings" panose="05000000000000000000" pitchFamily="2" charset="2"/>
              <a:buChar char="ü"/>
            </a:pPr>
            <a:r>
              <a:rPr lang="en-US" dirty="0">
                <a:solidFill>
                  <a:srgbClr val="035DC1"/>
                </a:solidFill>
              </a:rPr>
              <a:t>Suppliers asking EC to make </a:t>
            </a:r>
            <a:r>
              <a:rPr lang="en-US" dirty="0" smtClean="0">
                <a:solidFill>
                  <a:srgbClr val="035DC1"/>
                </a:solidFill>
              </a:rPr>
              <a:t>this </a:t>
            </a:r>
            <a:r>
              <a:rPr lang="en-US" dirty="0">
                <a:solidFill>
                  <a:srgbClr val="035DC1"/>
                </a:solidFill>
              </a:rPr>
              <a:t>standard IPR </a:t>
            </a:r>
            <a:r>
              <a:rPr lang="en-US" dirty="0" smtClean="0">
                <a:solidFill>
                  <a:srgbClr val="035DC1"/>
                </a:solidFill>
              </a:rPr>
              <a:t>approach</a:t>
            </a:r>
          </a:p>
          <a:p>
            <a:pPr marL="285750" indent="-285750">
              <a:buFont typeface="Wingdings" panose="05000000000000000000" pitchFamily="2" charset="2"/>
              <a:buChar char="ü"/>
            </a:pPr>
            <a:r>
              <a:rPr lang="en-US" dirty="0" smtClean="0">
                <a:solidFill>
                  <a:srgbClr val="035DC1"/>
                </a:solidFill>
              </a:rPr>
              <a:t>Some contractors already secured new business deals</a:t>
            </a:r>
            <a:endParaRPr lang="en-GB" dirty="0">
              <a:solidFill>
                <a:srgbClr val="035DC1"/>
              </a:solidFill>
            </a:endParaRPr>
          </a:p>
        </p:txBody>
      </p:sp>
      <p:sp>
        <p:nvSpPr>
          <p:cNvPr id="15" name="TextBox 14"/>
          <p:cNvSpPr txBox="1"/>
          <p:nvPr/>
        </p:nvSpPr>
        <p:spPr>
          <a:xfrm>
            <a:off x="6776343" y="4138465"/>
            <a:ext cx="4397358" cy="646331"/>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All solutions developed in Europe and </a:t>
            </a:r>
          </a:p>
          <a:p>
            <a:r>
              <a:rPr lang="en-US" dirty="0">
                <a:solidFill>
                  <a:srgbClr val="035DC1"/>
                </a:solidFill>
              </a:rPr>
              <a:t> </a:t>
            </a:r>
            <a:r>
              <a:rPr lang="en-US" dirty="0" smtClean="0">
                <a:solidFill>
                  <a:srgbClr val="035DC1"/>
                </a:solidFill>
              </a:rPr>
              <a:t>   commercialized from Europe</a:t>
            </a:r>
            <a:endParaRPr lang="en-GB" dirty="0">
              <a:solidFill>
                <a:srgbClr val="035DC1"/>
              </a:solidFill>
            </a:endParaRPr>
          </a:p>
        </p:txBody>
      </p:sp>
      <p:cxnSp>
        <p:nvCxnSpPr>
          <p:cNvPr id="6" name="Straight Arrow Connector 5"/>
          <p:cNvCxnSpPr/>
          <p:nvPr/>
        </p:nvCxnSpPr>
        <p:spPr>
          <a:xfrm>
            <a:off x="1294228" y="5908437"/>
            <a:ext cx="225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75237" y="2980359"/>
            <a:ext cx="3076483" cy="369332"/>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solidFill>
                  <a:srgbClr val="035DC1"/>
                </a:solidFill>
              </a:rPr>
              <a:t>All rights needed secured</a:t>
            </a:r>
            <a:endParaRPr lang="en-GB" dirty="0">
              <a:solidFill>
                <a:srgbClr val="035DC1"/>
              </a:solidFill>
            </a:endParaRPr>
          </a:p>
        </p:txBody>
      </p:sp>
    </p:spTree>
    <p:extLst>
      <p:ext uri="{BB962C8B-B14F-4D97-AF65-F5344CB8AC3E}">
        <p14:creationId xmlns:p14="http://schemas.microsoft.com/office/powerpoint/2010/main" val="37034397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2D6E-A34F-457A-967F-020E8382DAE1}"/>
              </a:ext>
            </a:extLst>
          </p:cNvPr>
          <p:cNvSpPr>
            <a:spLocks noGrp="1"/>
          </p:cNvSpPr>
          <p:nvPr>
            <p:ph type="ctrTitle"/>
          </p:nvPr>
        </p:nvSpPr>
        <p:spPr>
          <a:xfrm>
            <a:off x="1358536" y="1829905"/>
            <a:ext cx="3474721" cy="3120917"/>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r>
              <a:rPr lang="en-US" sz="2600" b="1" dirty="0">
                <a:solidFill>
                  <a:schemeClr val="bg1"/>
                </a:solidFill>
              </a:rPr>
              <a:t>3</a:t>
            </a:r>
            <a:r>
              <a:rPr lang="en-US" sz="2600" b="1" kern="1200" dirty="0" smtClean="0">
                <a:solidFill>
                  <a:schemeClr val="bg1"/>
                </a:solidFill>
                <a:latin typeface="+mj-lt"/>
                <a:ea typeface="+mj-ea"/>
                <a:cs typeface="+mj-cs"/>
              </a:rPr>
              <a:t>. How was it really implemented?</a:t>
            </a:r>
            <a:endParaRPr lang="en-US" sz="2600" kern="1200" dirty="0">
              <a:solidFill>
                <a:schemeClr val="bg1"/>
              </a:solidFill>
              <a:latin typeface="+mj-lt"/>
              <a:ea typeface="+mj-ea"/>
              <a:cs typeface="+mj-cs"/>
            </a:endParaRPr>
          </a:p>
        </p:txBody>
      </p:sp>
      <p:pic>
        <p:nvPicPr>
          <p:cNvPr id="5" name="Picture 4"/>
          <p:cNvPicPr>
            <a:picLocks noChangeAspect="1"/>
          </p:cNvPicPr>
          <p:nvPr/>
        </p:nvPicPr>
        <p:blipFill>
          <a:blip r:embed="rId2"/>
          <a:stretch>
            <a:fillRect/>
          </a:stretch>
        </p:blipFill>
        <p:spPr>
          <a:xfrm>
            <a:off x="5397819" y="1144973"/>
            <a:ext cx="5490576" cy="4281775"/>
          </a:xfrm>
          <a:prstGeom prst="rect">
            <a:avLst/>
          </a:prstGeom>
        </p:spPr>
      </p:pic>
    </p:spTree>
    <p:extLst>
      <p:ext uri="{BB962C8B-B14F-4D97-AF65-F5344CB8AC3E}">
        <p14:creationId xmlns:p14="http://schemas.microsoft.com/office/powerpoint/2010/main" val="134843057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1472</TotalTime>
  <Words>2222</Words>
  <Application>Microsoft Office PowerPoint</Application>
  <PresentationFormat>Widescreen</PresentationFormat>
  <Paragraphs>282</Paragraphs>
  <Slides>26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MS PGothic</vt:lpstr>
      <vt:lpstr>Arial</vt:lpstr>
      <vt:lpstr>Calibri</vt:lpstr>
      <vt:lpstr>굴림</vt:lpstr>
      <vt:lpstr>Helvetica</vt:lpstr>
      <vt:lpstr>Helvetica Neue Medium</vt:lpstr>
      <vt:lpstr>Times</vt:lpstr>
      <vt:lpstr>Times New Roman</vt:lpstr>
      <vt:lpstr>Verdana</vt:lpstr>
      <vt:lpstr>Wingdings</vt:lpstr>
      <vt:lpstr>Office Theme</vt:lpstr>
      <vt:lpstr> EU Blockchain Pre-Commercial Procurement (PCP) – IPR approach  Lieve Bos   DG CONNECT F3 unit (“Digital Innovation and Blockchain”)</vt:lpstr>
      <vt:lpstr>1. What is the PCP about?</vt:lpstr>
      <vt:lpstr>PowerPoint Presentation</vt:lpstr>
      <vt:lpstr>PowerPoint Presentation</vt:lpstr>
      <vt:lpstr>2. Which IPR approach / techniques were chosen?</vt:lpstr>
      <vt:lpstr>PowerPoint Presentation</vt:lpstr>
      <vt:lpstr>PowerPoint Presentation</vt:lpstr>
      <vt:lpstr>PowerPoint Presentation</vt:lpstr>
      <vt:lpstr>3. How was it really implemented?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lieve.bos@ec.europa.eu  </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Procurement for Security</dc:title>
  <dc:creator>RIOS MORENTIN David (HOME)</dc:creator>
  <cp:lastModifiedBy>BOS Lieve (CNECT)</cp:lastModifiedBy>
  <cp:revision>285</cp:revision>
  <dcterms:created xsi:type="dcterms:W3CDTF">2021-02-16T18:48:17Z</dcterms:created>
  <dcterms:modified xsi:type="dcterms:W3CDTF">2022-01-18T13:56:27Z</dcterms:modified>
</cp:coreProperties>
</file>